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48" r:id="rId2"/>
  </p:sldMasterIdLst>
  <p:notesMasterIdLst>
    <p:notesMasterId r:id="rId30"/>
  </p:notesMasterIdLst>
  <p:sldIdLst>
    <p:sldId id="259" r:id="rId3"/>
    <p:sldId id="286" r:id="rId4"/>
    <p:sldId id="287" r:id="rId5"/>
    <p:sldId id="258" r:id="rId6"/>
    <p:sldId id="297" r:id="rId7"/>
    <p:sldId id="298" r:id="rId8"/>
    <p:sldId id="299" r:id="rId9"/>
    <p:sldId id="300" r:id="rId10"/>
    <p:sldId id="301" r:id="rId11"/>
    <p:sldId id="302" r:id="rId12"/>
    <p:sldId id="321" r:id="rId13"/>
    <p:sldId id="322" r:id="rId14"/>
    <p:sldId id="323" r:id="rId15"/>
    <p:sldId id="324" r:id="rId16"/>
    <p:sldId id="325" r:id="rId17"/>
    <p:sldId id="326" r:id="rId18"/>
    <p:sldId id="327" r:id="rId19"/>
    <p:sldId id="328" r:id="rId20"/>
    <p:sldId id="329" r:id="rId21"/>
    <p:sldId id="330" r:id="rId22"/>
    <p:sldId id="331" r:id="rId23"/>
    <p:sldId id="332" r:id="rId24"/>
    <p:sldId id="333" r:id="rId25"/>
    <p:sldId id="334" r:id="rId26"/>
    <p:sldId id="335" r:id="rId27"/>
    <p:sldId id="336" r:id="rId28"/>
    <p:sldId id="32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5C98"/>
    <a:srgbClr val="00A4CD"/>
    <a:srgbClr val="FFD3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92" autoAdjust="0"/>
    <p:restoredTop sz="94674" autoAdjust="0"/>
  </p:normalViewPr>
  <p:slideViewPr>
    <p:cSldViewPr snapToGrid="0">
      <p:cViewPr>
        <p:scale>
          <a:sx n="51" d="100"/>
          <a:sy n="51" d="100"/>
        </p:scale>
        <p:origin x="1886" y="638"/>
      </p:cViewPr>
      <p:guideLst/>
    </p:cSldViewPr>
  </p:slideViewPr>
  <p:outlineViewPr>
    <p:cViewPr>
      <p:scale>
        <a:sx n="33" d="100"/>
        <a:sy n="33" d="100"/>
      </p:scale>
      <p:origin x="0" y="-315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ile Suvanto" userId="0e608a28-d474-4a7a-a586-0c3e55b8e620" providerId="ADAL" clId="{F2A6957E-DD6E-4850-99E9-41B222846B85}"/>
    <pc:docChg chg="modSld">
      <pc:chgData name="Soile Suvanto" userId="0e608a28-d474-4a7a-a586-0c3e55b8e620" providerId="ADAL" clId="{F2A6957E-DD6E-4850-99E9-41B222846B85}" dt="2025-11-28T11:55:48.095" v="11" actId="20577"/>
      <pc:docMkLst>
        <pc:docMk/>
      </pc:docMkLst>
      <pc:sldChg chg="modSp mod">
        <pc:chgData name="Soile Suvanto" userId="0e608a28-d474-4a7a-a586-0c3e55b8e620" providerId="ADAL" clId="{F2A6957E-DD6E-4850-99E9-41B222846B85}" dt="2025-11-28T11:55:48.095" v="11" actId="20577"/>
        <pc:sldMkLst>
          <pc:docMk/>
          <pc:sldMk cId="3391628677" sldId="301"/>
        </pc:sldMkLst>
        <pc:spChg chg="mod">
          <ac:chgData name="Soile Suvanto" userId="0e608a28-d474-4a7a-a586-0c3e55b8e620" providerId="ADAL" clId="{F2A6957E-DD6E-4850-99E9-41B222846B85}" dt="2025-11-28T11:55:48.095" v="11" actId="20577"/>
          <ac:spMkLst>
            <pc:docMk/>
            <pc:sldMk cId="3391628677" sldId="301"/>
            <ac:spMk id="3" creationId="{FBEF2B7A-96B6-B849-6466-EA965B4D27E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B000CE-EC8F-4D7E-8935-E0064393F522}" type="doc">
      <dgm:prSet loTypeId="urn:microsoft.com/office/officeart/2008/layout/PictureLineup" loCatId="picture" qsTypeId="urn:microsoft.com/office/officeart/2005/8/quickstyle/simple1" qsCatId="simple" csTypeId="urn:microsoft.com/office/officeart/2005/8/colors/accent1_2" csCatId="accent1"/>
      <dgm:spPr/>
    </dgm:pt>
    <dgm:pt modelId="{6F5741BB-95A8-44F3-B437-13C0958E6DE5}" type="pres">
      <dgm:prSet presAssocID="{1EB000CE-EC8F-4D7E-8935-E0064393F522}" presName="Name0" presStyleCnt="0">
        <dgm:presLayoutVars>
          <dgm:chMax/>
          <dgm:chPref/>
          <dgm:dir/>
          <dgm:animLvl val="lvl"/>
          <dgm:resizeHandles val="exact"/>
        </dgm:presLayoutVars>
      </dgm:prSet>
      <dgm:spPr/>
    </dgm:pt>
  </dgm:ptLst>
  <dgm:cxnLst>
    <dgm:cxn modelId="{DC1BC79C-4AE7-46F4-B83C-63920AF3B74A}" type="presOf" srcId="{1EB000CE-EC8F-4D7E-8935-E0064393F522}" destId="{6F5741BB-95A8-44F3-B437-13C0958E6DE5}" srcOrd="0" destOrd="0" presId="urn:microsoft.com/office/officeart/2008/layout/PictureLineu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B766C-D144-4860-8378-C8AED84E14A7}" type="datetimeFigureOut">
              <a:rPr lang="en-GB" smtClean="0"/>
              <a:t>28/11/2025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4FF52D-3802-4A03-8323-AE312A03D6DA}" type="slidenum">
              <a:rPr lang="en-GB" smtClean="0"/>
              <a:t>‹#›</a:t>
            </a:fld>
            <a:endParaRPr lang="en-GB"/>
          </a:p>
        </p:txBody>
      </p:sp>
    </p:spTree>
    <p:extLst>
      <p:ext uri="{BB962C8B-B14F-4D97-AF65-F5344CB8AC3E}">
        <p14:creationId xmlns:p14="http://schemas.microsoft.com/office/powerpoint/2010/main" val="425396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1524000" y="692595"/>
            <a:ext cx="9144000" cy="2387600"/>
          </a:xfrm>
        </p:spPr>
        <p:txBody>
          <a:bodyPr anchor="b"/>
          <a:lstStyle>
            <a:lvl1pPr algn="ctr">
              <a:defRPr sz="7200"/>
            </a:lvl1pPr>
          </a:lstStyle>
          <a:p>
            <a:r>
              <a:rPr lang="fi-FI" noProof="0"/>
              <a:t>Muokkaa ots. perustyyl. napsautt.</a:t>
            </a:r>
          </a:p>
        </p:txBody>
      </p:sp>
      <p:sp>
        <p:nvSpPr>
          <p:cNvPr id="4" name="Tekstin paikkamerkki 2">
            <a:extLst>
              <a:ext uri="{FF2B5EF4-FFF2-40B4-BE49-F238E27FC236}">
                <a16:creationId xmlns:a16="http://schemas.microsoft.com/office/drawing/2014/main" id="{1D53FF44-7A33-8D45-9278-C5CDD4DB3C21}"/>
              </a:ext>
            </a:extLst>
          </p:cNvPr>
          <p:cNvSpPr>
            <a:spLocks noGrp="1"/>
          </p:cNvSpPr>
          <p:nvPr>
            <p:ph type="body" idx="13"/>
          </p:nvPr>
        </p:nvSpPr>
        <p:spPr>
          <a:xfrm>
            <a:off x="3517107" y="4402697"/>
            <a:ext cx="5157787" cy="823912"/>
          </a:xfrm>
        </p:spPr>
        <p:txBody>
          <a:bodyPr lIns="0" tIns="0" rIns="0" bIns="0" anchor="t"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5" name="Alaotsikko 2">
            <a:extLst>
              <a:ext uri="{FF2B5EF4-FFF2-40B4-BE49-F238E27FC236}">
                <a16:creationId xmlns:a16="http://schemas.microsoft.com/office/drawing/2014/main" id="{A41E82ED-C47E-954B-81EB-F1633BC3BC75}"/>
              </a:ext>
            </a:extLst>
          </p:cNvPr>
          <p:cNvSpPr>
            <a:spLocks noGrp="1"/>
          </p:cNvSpPr>
          <p:nvPr>
            <p:ph type="subTitle" idx="1"/>
          </p:nvPr>
        </p:nvSpPr>
        <p:spPr>
          <a:xfrm>
            <a:off x="1524000" y="3602038"/>
            <a:ext cx="9144000" cy="78207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Tree>
    <p:extLst>
      <p:ext uri="{BB962C8B-B14F-4D97-AF65-F5344CB8AC3E}">
        <p14:creationId xmlns:p14="http://schemas.microsoft.com/office/powerpoint/2010/main" val="2985769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0" y="1"/>
            <a:ext cx="12191999" cy="5892304"/>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1731102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2">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169165" y="164591"/>
            <a:ext cx="5806440" cy="553669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
        <p:nvSpPr>
          <p:cNvPr id="6" name="Picture Placeholder 7">
            <a:extLst>
              <a:ext uri="{FF2B5EF4-FFF2-40B4-BE49-F238E27FC236}">
                <a16:creationId xmlns:a16="http://schemas.microsoft.com/office/drawing/2014/main" id="{4A4925B0-A7C3-443B-83E9-526A2BE64B7D}"/>
              </a:ext>
            </a:extLst>
          </p:cNvPr>
          <p:cNvSpPr>
            <a:spLocks noGrp="1"/>
          </p:cNvSpPr>
          <p:nvPr>
            <p:ph type="pic" sz="quarter" idx="14"/>
          </p:nvPr>
        </p:nvSpPr>
        <p:spPr>
          <a:xfrm>
            <a:off x="6204205" y="164591"/>
            <a:ext cx="5806440" cy="553669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2117073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san ylätunnist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DC208-0BC6-4780-8569-0CCC5C8BCBB3}"/>
              </a:ext>
            </a:extLst>
          </p:cNvPr>
          <p:cNvSpPr>
            <a:spLocks noGrp="1"/>
          </p:cNvSpPr>
          <p:nvPr>
            <p:ph type="title"/>
          </p:nvPr>
        </p:nvSpPr>
        <p:spPr>
          <a:xfrm>
            <a:off x="1380744" y="758762"/>
            <a:ext cx="9431782" cy="2852737"/>
          </a:xfrm>
        </p:spPr>
        <p:txBody>
          <a:bodyPr anchor="b"/>
          <a:lstStyle>
            <a:lvl1pPr algn="ctr">
              <a:defRPr sz="5400">
                <a:solidFill>
                  <a:schemeClr val="bg1"/>
                </a:solidFill>
              </a:defRPr>
            </a:lvl1pPr>
          </a:lstStyle>
          <a:p>
            <a:r>
              <a:rPr lang="fi-FI" noProof="0"/>
              <a:t>Muokkaa ots. perustyyl. napsautt.</a:t>
            </a:r>
          </a:p>
        </p:txBody>
      </p:sp>
      <p:sp>
        <p:nvSpPr>
          <p:cNvPr id="3" name="Text Placeholder 2">
            <a:extLst>
              <a:ext uri="{FF2B5EF4-FFF2-40B4-BE49-F238E27FC236}">
                <a16:creationId xmlns:a16="http://schemas.microsoft.com/office/drawing/2014/main" id="{3613D8FE-9755-4927-A65A-8B20136DAD27}"/>
              </a:ext>
            </a:extLst>
          </p:cNvPr>
          <p:cNvSpPr>
            <a:spLocks noGrp="1"/>
          </p:cNvSpPr>
          <p:nvPr>
            <p:ph type="body" idx="1" hasCustomPrompt="1"/>
          </p:nvPr>
        </p:nvSpPr>
        <p:spPr>
          <a:xfrm>
            <a:off x="1389536" y="4191846"/>
            <a:ext cx="9431782" cy="360000"/>
          </a:xfrm>
        </p:spPr>
        <p:txBody>
          <a:bodyPr anchor="ctr" anchorCtr="0"/>
          <a:lstStyle>
            <a:lvl1pPr marL="0" indent="0" algn="ctr">
              <a:spcBef>
                <a:spcPts val="0"/>
              </a:spcBef>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Click to edit Master text styles</a:t>
            </a:r>
          </a:p>
        </p:txBody>
      </p:sp>
      <p:sp>
        <p:nvSpPr>
          <p:cNvPr id="4" name="Text Placeholder 2">
            <a:extLst>
              <a:ext uri="{FF2B5EF4-FFF2-40B4-BE49-F238E27FC236}">
                <a16:creationId xmlns:a16="http://schemas.microsoft.com/office/drawing/2014/main" id="{D27BFCE8-B636-489B-B9DA-2DC9CDB78B5B}"/>
              </a:ext>
            </a:extLst>
          </p:cNvPr>
          <p:cNvSpPr>
            <a:spLocks noGrp="1"/>
          </p:cNvSpPr>
          <p:nvPr>
            <p:ph type="body" idx="10" hasCustomPrompt="1"/>
          </p:nvPr>
        </p:nvSpPr>
        <p:spPr>
          <a:xfrm>
            <a:off x="1389536" y="4560256"/>
            <a:ext cx="9431782" cy="360000"/>
          </a:xfrm>
        </p:spPr>
        <p:txBody>
          <a:bodyPr anchor="ctr" anchorCtr="0"/>
          <a:lstStyle>
            <a:lvl1pPr marL="0" indent="0" algn="ctr">
              <a:spcBef>
                <a:spcPts val="0"/>
              </a:spcBef>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Click to edit Master text styles</a:t>
            </a:r>
          </a:p>
        </p:txBody>
      </p:sp>
    </p:spTree>
    <p:extLst>
      <p:ext uri="{BB962C8B-B14F-4D97-AF65-F5344CB8AC3E}">
        <p14:creationId xmlns:p14="http://schemas.microsoft.com/office/powerpoint/2010/main" val="814827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a:xfrm>
            <a:off x="690372" y="365125"/>
            <a:ext cx="10663428" cy="626999"/>
          </a:xfrm>
        </p:spPr>
        <p:txBody>
          <a:bodyPr/>
          <a:lstStyle>
            <a:lvl1pPr>
              <a:defRPr b="0">
                <a:solidFill>
                  <a:schemeClr val="tx1"/>
                </a:solidFill>
              </a:defRPr>
            </a:lvl1pPr>
          </a:lstStyle>
          <a:p>
            <a:r>
              <a:rPr lang="fi-FI" noProof="0"/>
              <a:t>Muokkaa ots. perustyyl. napsautt.</a:t>
            </a:r>
            <a:endParaRPr lang="fi-FI" noProof="0" dirty="0"/>
          </a:p>
        </p:txBody>
      </p:sp>
    </p:spTree>
    <p:extLst>
      <p:ext uri="{BB962C8B-B14F-4D97-AF65-F5344CB8AC3E}">
        <p14:creationId xmlns:p14="http://schemas.microsoft.com/office/powerpoint/2010/main" val="105817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5175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3D516C-FB96-2846-953B-6C9549EA5BC1}"/>
              </a:ext>
            </a:extLst>
          </p:cNvPr>
          <p:cNvSpPr>
            <a:spLocks noGrp="1"/>
          </p:cNvSpPr>
          <p:nvPr>
            <p:ph type="ctrTitle"/>
          </p:nvPr>
        </p:nvSpPr>
        <p:spPr>
          <a:xfrm>
            <a:off x="1504949" y="2241305"/>
            <a:ext cx="9144000" cy="2387600"/>
          </a:xfrm>
          <a:prstGeom prst="rect">
            <a:avLst/>
          </a:prstGeom>
        </p:spPr>
        <p:txBody>
          <a:bodyPr anchor="t" anchorCtr="0"/>
          <a:lstStyle>
            <a:lvl1pPr algn="l">
              <a:defRPr lang="fi-FI" sz="4000" b="1" kern="1200" dirty="0" err="1" smtClean="0">
                <a:solidFill>
                  <a:srgbClr val="004C82"/>
                </a:solidFill>
                <a:latin typeface="Open Sans ExtraBold" panose="020B0606030504020204" pitchFamily="34" charset="0"/>
                <a:ea typeface="Open Sans ExtraBold" panose="020B0606030504020204" pitchFamily="34" charset="0"/>
                <a:cs typeface="Open Sans ExtraBold" panose="020B0606030504020204" pitchFamily="34" charset="0"/>
                <a:sym typeface="Helvetica Neue Light"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1348168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D8575D31-B8CE-314D-9CAD-278E99A16F72}"/>
              </a:ext>
            </a:extLst>
          </p:cNvPr>
          <p:cNvSpPr/>
          <p:nvPr userDrawn="1"/>
        </p:nvSpPr>
        <p:spPr bwMode="auto">
          <a:xfrm>
            <a:off x="11483855" y="0"/>
            <a:ext cx="708145" cy="668427"/>
          </a:xfrm>
          <a:prstGeom prst="rect">
            <a:avLst/>
          </a:prstGeom>
          <a:solidFill>
            <a:srgbClr val="004C82"/>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i-FI" sz="3600" b="0" i="0" u="none" strike="noStrike" cap="none" normalizeH="0" baseline="0" dirty="0">
              <a:ln>
                <a:noFill/>
              </a:ln>
              <a:solidFill>
                <a:srgbClr val="000000"/>
              </a:solidFill>
              <a:effectLst/>
              <a:latin typeface="Gill Sans" panose="020B0502020104020203" pitchFamily="34" charset="-79"/>
              <a:ea typeface="Heiti SC Light" panose="02000000000000000000" pitchFamily="2" charset="-128"/>
              <a:sym typeface="Gill Sans" panose="020B0502020104020203" pitchFamily="34" charset="-79"/>
            </a:endParaRPr>
          </a:p>
        </p:txBody>
      </p:sp>
      <p:sp>
        <p:nvSpPr>
          <p:cNvPr id="8" name="Suorakulmio 7">
            <a:extLst>
              <a:ext uri="{FF2B5EF4-FFF2-40B4-BE49-F238E27FC236}">
                <a16:creationId xmlns:a16="http://schemas.microsoft.com/office/drawing/2014/main" id="{5168778D-5CB6-FB45-8A31-3FDCDF12BDBE}"/>
              </a:ext>
            </a:extLst>
          </p:cNvPr>
          <p:cNvSpPr/>
          <p:nvPr userDrawn="1"/>
        </p:nvSpPr>
        <p:spPr bwMode="auto">
          <a:xfrm>
            <a:off x="11483855" y="668427"/>
            <a:ext cx="708145" cy="668427"/>
          </a:xfrm>
          <a:prstGeom prst="rect">
            <a:avLst/>
          </a:prstGeom>
          <a:solidFill>
            <a:srgbClr val="0064A5"/>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i-FI" sz="3600" b="0" i="0" u="none" strike="noStrike" cap="none" normalizeH="0" baseline="0" dirty="0">
              <a:ln>
                <a:noFill/>
              </a:ln>
              <a:solidFill>
                <a:srgbClr val="000000"/>
              </a:solidFill>
              <a:effectLst/>
              <a:latin typeface="Gill Sans" panose="020B0502020104020203" pitchFamily="34" charset="-79"/>
              <a:ea typeface="Heiti SC Light" panose="02000000000000000000" pitchFamily="2" charset="-128"/>
              <a:sym typeface="Gill Sans" panose="020B0502020104020203" pitchFamily="34" charset="-79"/>
            </a:endParaRPr>
          </a:p>
        </p:txBody>
      </p:sp>
      <p:sp>
        <p:nvSpPr>
          <p:cNvPr id="9" name="Suorakulmio 8">
            <a:extLst>
              <a:ext uri="{FF2B5EF4-FFF2-40B4-BE49-F238E27FC236}">
                <a16:creationId xmlns:a16="http://schemas.microsoft.com/office/drawing/2014/main" id="{87C92073-AD5A-2946-805E-4864DAF61A41}"/>
              </a:ext>
            </a:extLst>
          </p:cNvPr>
          <p:cNvSpPr/>
          <p:nvPr userDrawn="1"/>
        </p:nvSpPr>
        <p:spPr bwMode="auto">
          <a:xfrm>
            <a:off x="10775710" y="1332983"/>
            <a:ext cx="708145" cy="668427"/>
          </a:xfrm>
          <a:prstGeom prst="rect">
            <a:avLst/>
          </a:prstGeom>
          <a:solidFill>
            <a:srgbClr val="0AA4E8"/>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i-FI" sz="3600" b="0" i="0" u="none" strike="noStrike" cap="none" normalizeH="0" baseline="0" dirty="0">
              <a:ln>
                <a:noFill/>
              </a:ln>
              <a:solidFill>
                <a:srgbClr val="000000"/>
              </a:solidFill>
              <a:effectLst/>
              <a:latin typeface="Gill Sans" panose="020B0502020104020203" pitchFamily="34" charset="-79"/>
              <a:ea typeface="Heiti SC Light" panose="02000000000000000000" pitchFamily="2" charset="-128"/>
              <a:sym typeface="Gill Sans" panose="020B0502020104020203" pitchFamily="34" charset="-79"/>
            </a:endParaRPr>
          </a:p>
        </p:txBody>
      </p:sp>
      <p:sp>
        <p:nvSpPr>
          <p:cNvPr id="3" name="Sisällön paikkamerkki 2">
            <a:extLst>
              <a:ext uri="{FF2B5EF4-FFF2-40B4-BE49-F238E27FC236}">
                <a16:creationId xmlns:a16="http://schemas.microsoft.com/office/drawing/2014/main" id="{3FF634E6-2060-F342-A87C-063AB3046D86}"/>
              </a:ext>
            </a:extLst>
          </p:cNvPr>
          <p:cNvSpPr>
            <a:spLocks noGrp="1"/>
          </p:cNvSpPr>
          <p:nvPr>
            <p:ph idx="1"/>
          </p:nvPr>
        </p:nvSpPr>
        <p:spPr>
          <a:xfrm>
            <a:off x="1524000" y="2888343"/>
            <a:ext cx="9829800" cy="3288619"/>
          </a:xfrm>
          <a:prstGeom prst="rect">
            <a:avLst/>
          </a:prstGeom>
        </p:spPr>
        <p:txBody>
          <a:bodyPr/>
          <a:lstStyle>
            <a:lvl1pPr>
              <a:lnSpc>
                <a:spcPct val="100000"/>
              </a:lnSpc>
              <a:defRPr sz="1600">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defRPr sz="1600">
                <a:latin typeface="Arial" panose="020B0604020202020204" pitchFamily="34" charset="0"/>
                <a:cs typeface="Arial" panose="020B0604020202020204" pitchFamily="34" charset="0"/>
              </a:defRPr>
            </a:lvl3pPr>
            <a:lvl4pPr>
              <a:lnSpc>
                <a:spcPct val="100000"/>
              </a:lnSpc>
              <a:defRPr sz="1600">
                <a:latin typeface="Arial" panose="020B0604020202020204" pitchFamily="34" charset="0"/>
                <a:cs typeface="Arial" panose="020B0604020202020204" pitchFamily="34" charset="0"/>
              </a:defRPr>
            </a:lvl4pPr>
            <a:lvl5pPr>
              <a:lnSpc>
                <a:spcPct val="100000"/>
              </a:lnSpc>
              <a:defRPr sz="1600">
                <a:latin typeface="Arial" panose="020B0604020202020204" pitchFamily="34" charset="0"/>
                <a:cs typeface="Arial" panose="020B0604020202020204" pitchFamily="34"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Otsikko 1">
            <a:extLst>
              <a:ext uri="{FF2B5EF4-FFF2-40B4-BE49-F238E27FC236}">
                <a16:creationId xmlns:a16="http://schemas.microsoft.com/office/drawing/2014/main" id="{D22F6602-03FF-0F46-B4D3-6A8F1F2945A5}"/>
              </a:ext>
            </a:extLst>
          </p:cNvPr>
          <p:cNvSpPr>
            <a:spLocks noGrp="1"/>
          </p:cNvSpPr>
          <p:nvPr>
            <p:ph type="title"/>
          </p:nvPr>
        </p:nvSpPr>
        <p:spPr>
          <a:xfrm>
            <a:off x="1524000" y="1163411"/>
            <a:ext cx="9829800" cy="1325563"/>
          </a:xfrm>
          <a:prstGeom prst="rect">
            <a:avLst/>
          </a:prstGeom>
        </p:spPr>
        <p:txBody>
          <a:bodyPr anchor="b" anchorCtr="0"/>
          <a:lstStyle>
            <a:lvl1pPr>
              <a:defRPr lang="fi-FI" sz="3200" b="1" kern="1200" dirty="0" smtClean="0">
                <a:solidFill>
                  <a:srgbClr val="004C82"/>
                </a:solidFill>
                <a:latin typeface="Arial" panose="020B0604020202020204" pitchFamily="34" charset="0"/>
                <a:ea typeface="Arial" panose="020B0604020202020204" pitchFamily="34" charset="0"/>
                <a:cs typeface="Arial" panose="020B0604020202020204" pitchFamily="34" charset="0"/>
                <a:sym typeface="Helvetica Neue Light"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456796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3_Otsikkodia">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14ED839D-5878-7240-B372-8407B86C58BC}"/>
              </a:ext>
            </a:extLst>
          </p:cNvPr>
          <p:cNvPicPr>
            <a:picLocks noChangeAspect="1"/>
          </p:cNvPicPr>
          <p:nvPr userDrawn="1"/>
        </p:nvPicPr>
        <p:blipFill>
          <a:blip r:embed="rId2"/>
          <a:src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643D516C-FB96-2846-953B-6C9549EA5BC1}"/>
              </a:ext>
            </a:extLst>
          </p:cNvPr>
          <p:cNvSpPr>
            <a:spLocks noGrp="1"/>
          </p:cNvSpPr>
          <p:nvPr>
            <p:ph type="ctrTitle"/>
          </p:nvPr>
        </p:nvSpPr>
        <p:spPr>
          <a:xfrm>
            <a:off x="1504949" y="620319"/>
            <a:ext cx="9144000" cy="2387600"/>
          </a:xfrm>
          <a:prstGeom prst="rect">
            <a:avLst/>
          </a:prstGeom>
        </p:spPr>
        <p:txBody>
          <a:bodyPr anchor="b"/>
          <a:lstStyle>
            <a:lvl1pPr algn="l">
              <a:defRPr lang="fi-FI" sz="4000" b="1" kern="1200" dirty="0" err="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sym typeface="Helvetica Neue Light"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EB78F058-95E4-5C41-B8B0-EBCFEEFDEAC5}"/>
              </a:ext>
            </a:extLst>
          </p:cNvPr>
          <p:cNvSpPr>
            <a:spLocks noGrp="1"/>
          </p:cNvSpPr>
          <p:nvPr>
            <p:ph type="subTitle" idx="1"/>
          </p:nvPr>
        </p:nvSpPr>
        <p:spPr>
          <a:xfrm>
            <a:off x="1524000" y="3282549"/>
            <a:ext cx="9144000" cy="1655762"/>
          </a:xfrm>
          <a:prstGeom prst="rect">
            <a:avLst/>
          </a:prstGeom>
        </p:spPr>
        <p:txBody>
          <a:bodyPr/>
          <a:lstStyle>
            <a:lvl1pPr marL="0" indent="0" algn="l">
              <a:buNone/>
              <a:defRPr lang="fi-FI" sz="1600" b="1" kern="1200" dirty="0" smtClean="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Tree>
    <p:extLst>
      <p:ext uri="{BB962C8B-B14F-4D97-AF65-F5344CB8AC3E}">
        <p14:creationId xmlns:p14="http://schemas.microsoft.com/office/powerpoint/2010/main" val="2728886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Pictur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7">
            <a:extLst>
              <a:ext uri="{FF2B5EF4-FFF2-40B4-BE49-F238E27FC236}">
                <a16:creationId xmlns:a16="http://schemas.microsoft.com/office/drawing/2014/main" id="{5126C2F4-CD3E-DE40-B9E4-0D0F09D339C5}"/>
              </a:ext>
            </a:extLst>
          </p:cNvPr>
          <p:cNvSpPr/>
          <p:nvPr userDrawn="1"/>
        </p:nvSpPr>
        <p:spPr>
          <a:xfrm>
            <a:off x="0" y="-1"/>
            <a:ext cx="12192000" cy="5936347"/>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1524000" y="692595"/>
            <a:ext cx="9144000" cy="2387600"/>
          </a:xfrm>
        </p:spPr>
        <p:txBody>
          <a:bodyPr anchor="b"/>
          <a:lstStyle>
            <a:lvl1pPr algn="ctr">
              <a:defRPr sz="7200">
                <a:solidFill>
                  <a:schemeClr val="bg1"/>
                </a:solidFill>
              </a:defRPr>
            </a:lvl1pPr>
          </a:lstStyle>
          <a:p>
            <a:r>
              <a:rPr lang="fi-FI" noProof="0"/>
              <a:t>Muokkaa ots. perustyyl. napsautt.</a:t>
            </a:r>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1524000" y="3442018"/>
            <a:ext cx="9144000" cy="1655762"/>
          </a:xfrm>
        </p:spPr>
        <p:txBody>
          <a:bodyPr/>
          <a:lstStyle>
            <a:lvl1pPr marL="0" indent="0" algn="ctr">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Tree>
    <p:extLst>
      <p:ext uri="{BB962C8B-B14F-4D97-AF65-F5344CB8AC3E}">
        <p14:creationId xmlns:p14="http://schemas.microsoft.com/office/powerpoint/2010/main" val="4180072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792000" y="692594"/>
            <a:ext cx="4694400" cy="4784662"/>
          </a:xfrm>
        </p:spPr>
        <p:txBody>
          <a:bodyPr anchor="ctr" anchorCtr="0"/>
          <a:lstStyle>
            <a:lvl1pPr algn="ctr">
              <a:defRPr sz="6000"/>
            </a:lvl1pPr>
          </a:lstStyle>
          <a:p>
            <a:r>
              <a:rPr lang="fi-FI" noProof="0"/>
              <a:t>Muokkaa ots. perustyyl. napsautt.</a:t>
            </a:r>
          </a:p>
        </p:txBody>
      </p:sp>
      <p:sp>
        <p:nvSpPr>
          <p:cNvPr id="4" name="Picture Placeholder 7">
            <a:extLst>
              <a:ext uri="{FF2B5EF4-FFF2-40B4-BE49-F238E27FC236}">
                <a16:creationId xmlns:a16="http://schemas.microsoft.com/office/drawing/2014/main" id="{D72FC982-DA0F-4EC6-9E18-B415AECBABF0}"/>
              </a:ext>
            </a:extLst>
          </p:cNvPr>
          <p:cNvSpPr>
            <a:spLocks noGrp="1"/>
          </p:cNvSpPr>
          <p:nvPr>
            <p:ph type="pic" sz="quarter" idx="13"/>
          </p:nvPr>
        </p:nvSpPr>
        <p:spPr>
          <a:xfrm>
            <a:off x="6096000" y="1"/>
            <a:ext cx="6095999" cy="5892304"/>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3712017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3608688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tsikko ja 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92808"/>
            <a:ext cx="9360000" cy="3639312"/>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3540221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Content Placeholder 2">
            <a:extLst>
              <a:ext uri="{FF2B5EF4-FFF2-40B4-BE49-F238E27FC236}">
                <a16:creationId xmlns:a16="http://schemas.microsoft.com/office/drawing/2014/main" id="{AC60B309-4C5E-46DE-A832-32BA260737F9}"/>
              </a:ext>
            </a:extLst>
          </p:cNvPr>
          <p:cNvSpPr>
            <a:spLocks noGrp="1"/>
          </p:cNvSpPr>
          <p:nvPr>
            <p:ph idx="10"/>
          </p:nvPr>
        </p:nvSpPr>
        <p:spPr>
          <a:xfrm>
            <a:off x="623093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1981874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2190100"/>
            <a:ext cx="4889066" cy="3342020"/>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Content Placeholder 2">
            <a:extLst>
              <a:ext uri="{FF2B5EF4-FFF2-40B4-BE49-F238E27FC236}">
                <a16:creationId xmlns:a16="http://schemas.microsoft.com/office/drawing/2014/main" id="{AC60B309-4C5E-46DE-A832-32BA260737F9}"/>
              </a:ext>
            </a:extLst>
          </p:cNvPr>
          <p:cNvSpPr>
            <a:spLocks noGrp="1"/>
          </p:cNvSpPr>
          <p:nvPr>
            <p:ph idx="10"/>
          </p:nvPr>
        </p:nvSpPr>
        <p:spPr>
          <a:xfrm>
            <a:off x="6230930" y="2190100"/>
            <a:ext cx="4889066" cy="3342020"/>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xt Placeholder 2">
            <a:extLst>
              <a:ext uri="{FF2B5EF4-FFF2-40B4-BE49-F238E27FC236}">
                <a16:creationId xmlns:a16="http://schemas.microsoft.com/office/drawing/2014/main" id="{07F3B56D-9577-4E8F-BADA-CE87085A9970}"/>
              </a:ext>
            </a:extLst>
          </p:cNvPr>
          <p:cNvSpPr>
            <a:spLocks noGrp="1"/>
          </p:cNvSpPr>
          <p:nvPr>
            <p:ph type="body" idx="11"/>
          </p:nvPr>
        </p:nvSpPr>
        <p:spPr>
          <a:xfrm>
            <a:off x="839789" y="1757429"/>
            <a:ext cx="4887478" cy="36129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Text Placeholder 4">
            <a:extLst>
              <a:ext uri="{FF2B5EF4-FFF2-40B4-BE49-F238E27FC236}">
                <a16:creationId xmlns:a16="http://schemas.microsoft.com/office/drawing/2014/main" id="{8A5A6492-7F8A-40F8-A303-F85F69C9F3A1}"/>
              </a:ext>
            </a:extLst>
          </p:cNvPr>
          <p:cNvSpPr>
            <a:spLocks noGrp="1"/>
          </p:cNvSpPr>
          <p:nvPr>
            <p:ph type="body" sz="quarter" idx="3"/>
          </p:nvPr>
        </p:nvSpPr>
        <p:spPr>
          <a:xfrm>
            <a:off x="6230930" y="1757429"/>
            <a:ext cx="4887478" cy="36129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Tree>
    <p:extLst>
      <p:ext uri="{BB962C8B-B14F-4D97-AF65-F5344CB8AC3E}">
        <p14:creationId xmlns:p14="http://schemas.microsoft.com/office/powerpoint/2010/main" val="866744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838200" y="365125"/>
            <a:ext cx="4889066" cy="1033907"/>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6096000" y="1"/>
            <a:ext cx="6095999" cy="5892304"/>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230418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838200" y="365125"/>
            <a:ext cx="4889066" cy="1033907"/>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6345937" y="274319"/>
            <a:ext cx="5591556" cy="263347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
        <p:nvSpPr>
          <p:cNvPr id="7" name="Picture Placeholder 7">
            <a:extLst>
              <a:ext uri="{FF2B5EF4-FFF2-40B4-BE49-F238E27FC236}">
                <a16:creationId xmlns:a16="http://schemas.microsoft.com/office/drawing/2014/main" id="{AE8BC2DE-23EE-4F0E-A759-42E68FCA6E74}"/>
              </a:ext>
            </a:extLst>
          </p:cNvPr>
          <p:cNvSpPr>
            <a:spLocks noGrp="1"/>
          </p:cNvSpPr>
          <p:nvPr>
            <p:ph type="pic" sz="quarter" idx="14"/>
          </p:nvPr>
        </p:nvSpPr>
        <p:spPr>
          <a:xfrm>
            <a:off x="6345937" y="3054095"/>
            <a:ext cx="5591556" cy="263347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3021953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Suorakulmio 12">
            <a:extLst>
              <a:ext uri="{FF2B5EF4-FFF2-40B4-BE49-F238E27FC236}">
                <a16:creationId xmlns:a16="http://schemas.microsoft.com/office/drawing/2014/main" id="{D1E499DF-39A6-429A-A8B5-51C710E9F188}"/>
              </a:ext>
              <a:ext uri="{C183D7F6-B498-43B3-948B-1728B52AA6E4}">
                <adec:decorative xmlns:adec="http://schemas.microsoft.com/office/drawing/2017/decorative" val="1"/>
              </a:ext>
            </a:extLst>
          </p:cNvPr>
          <p:cNvSpPr/>
          <p:nvPr userDrawn="1"/>
        </p:nvSpPr>
        <p:spPr>
          <a:xfrm>
            <a:off x="0" y="5894173"/>
            <a:ext cx="12192000" cy="9638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Placeholder 1">
            <a:extLst>
              <a:ext uri="{FF2B5EF4-FFF2-40B4-BE49-F238E27FC236}">
                <a16:creationId xmlns:a16="http://schemas.microsoft.com/office/drawing/2014/main" id="{102BCEDC-5BF0-4641-B029-97A0073B2CA6}"/>
              </a:ext>
            </a:extLst>
          </p:cNvPr>
          <p:cNvSpPr>
            <a:spLocks noGrp="1"/>
          </p:cNvSpPr>
          <p:nvPr>
            <p:ph type="title"/>
          </p:nvPr>
        </p:nvSpPr>
        <p:spPr>
          <a:xfrm>
            <a:off x="838200" y="365125"/>
            <a:ext cx="10515600" cy="1033907"/>
          </a:xfrm>
          <a:prstGeom prst="rect">
            <a:avLst/>
          </a:prstGeom>
        </p:spPr>
        <p:txBody>
          <a:bodyPr vert="horz" lIns="0" tIns="0" rIns="0" bIns="0" rtlCol="0" anchor="b" anchorCtr="0">
            <a:noAutofit/>
          </a:bodyPr>
          <a:lstStyle/>
          <a:p>
            <a:r>
              <a:rPr lang="fi-FI" noProof="0"/>
              <a:t>Muokkaa ots. perustyyl. napsautt.</a:t>
            </a:r>
            <a:endParaRPr lang="fi-FI" noProof="0" dirty="0"/>
          </a:p>
        </p:txBody>
      </p:sp>
      <p:sp>
        <p:nvSpPr>
          <p:cNvPr id="3" name="Text Placeholder 2">
            <a:extLst>
              <a:ext uri="{FF2B5EF4-FFF2-40B4-BE49-F238E27FC236}">
                <a16:creationId xmlns:a16="http://schemas.microsoft.com/office/drawing/2014/main" id="{F8F58EF0-5CC6-4362-996D-AE27B9C25A25}"/>
              </a:ext>
            </a:extLst>
          </p:cNvPr>
          <p:cNvSpPr>
            <a:spLocks noGrp="1"/>
          </p:cNvSpPr>
          <p:nvPr>
            <p:ph type="body" idx="1"/>
          </p:nvPr>
        </p:nvSpPr>
        <p:spPr>
          <a:xfrm>
            <a:off x="838200" y="1892808"/>
            <a:ext cx="10515600" cy="3639312"/>
          </a:xfrm>
          <a:prstGeom prst="rect">
            <a:avLst/>
          </a:prstGeom>
        </p:spPr>
        <p:txBody>
          <a:bodyPr vert="horz" lIns="0" tIns="0" rIns="0" bIns="0" rtlCol="0">
            <a:no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pic>
        <p:nvPicPr>
          <p:cNvPr id="7" name="Kuva 22">
            <a:extLst>
              <a:ext uri="{FF2B5EF4-FFF2-40B4-BE49-F238E27FC236}">
                <a16:creationId xmlns:a16="http://schemas.microsoft.com/office/drawing/2014/main" id="{1C046967-E22F-D446-AAE0-4AE5894A24C0}"/>
              </a:ext>
            </a:extLst>
          </p:cNvPr>
          <p:cNvPicPr>
            <a:picLocks noChangeAspect="1"/>
          </p:cNvPicPr>
          <p:nvPr userDrawn="1"/>
        </p:nvPicPr>
        <p:blipFill>
          <a:blip r:embed="rId16"/>
          <a:stretch>
            <a:fillRect/>
          </a:stretch>
        </p:blipFill>
        <p:spPr>
          <a:xfrm>
            <a:off x="170934" y="6061887"/>
            <a:ext cx="2720547" cy="620421"/>
          </a:xfrm>
          <a:prstGeom prst="rect">
            <a:avLst/>
          </a:prstGeom>
        </p:spPr>
      </p:pic>
    </p:spTree>
    <p:extLst>
      <p:ext uri="{BB962C8B-B14F-4D97-AF65-F5344CB8AC3E}">
        <p14:creationId xmlns:p14="http://schemas.microsoft.com/office/powerpoint/2010/main" val="4203154310"/>
      </p:ext>
    </p:extLst>
  </p:cSld>
  <p:clrMap bg1="lt1" tx1="dk1" bg2="lt2" tx2="dk2" accent1="accent1" accent2="accent2" accent3="accent3" accent4="accent4" accent5="accent5" accent6="accent6" hlink="hlink" folHlink="folHlink"/>
  <p:sldLayoutIdLst>
    <p:sldLayoutId id="2147483674" r:id="rId1"/>
    <p:sldLayoutId id="2147483672" r:id="rId2"/>
    <p:sldLayoutId id="2147483667" r:id="rId3"/>
    <p:sldLayoutId id="2147483673" r:id="rId4"/>
    <p:sldLayoutId id="2147483662" r:id="rId5"/>
    <p:sldLayoutId id="2147483664" r:id="rId6"/>
    <p:sldLayoutId id="2147483665" r:id="rId7"/>
    <p:sldLayoutId id="2147483666" r:id="rId8"/>
    <p:sldLayoutId id="2147483668" r:id="rId9"/>
    <p:sldLayoutId id="2147483669" r:id="rId10"/>
    <p:sldLayoutId id="2147483670" r:id="rId11"/>
    <p:sldLayoutId id="2147483651" r:id="rId12"/>
    <p:sldLayoutId id="2147483654" r:id="rId13"/>
    <p:sldLayoutId id="2147483655" r:id="rId14"/>
  </p:sldLayoutIdLst>
  <p:hf sldNum="0" hdr="0" ftr="0" dt="0"/>
  <p:txStyles>
    <p:titleStyle>
      <a:lvl1pPr algn="l" defTabSz="914400" rtl="0" eaLnBrk="1" latinLnBrk="0" hangingPunct="1">
        <a:lnSpc>
          <a:spcPct val="90000"/>
        </a:lnSpc>
        <a:spcBef>
          <a:spcPct val="0"/>
        </a:spcBef>
        <a:buNone/>
        <a:defRPr sz="4000" b="1" kern="1200">
          <a:solidFill>
            <a:srgbClr val="195C98"/>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System Font Regular"/>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0A841984-E5A2-C846-9310-BCD2663CE0F2}"/>
              </a:ext>
            </a:extLst>
          </p:cNvPr>
          <p:cNvPicPr>
            <a:picLocks noChangeAspect="1"/>
          </p:cNvPicPr>
          <p:nvPr userDrawn="1"/>
        </p:nvPicPr>
        <p:blipFill>
          <a:blip r:embed="rId5"/>
          <a:stretch>
            <a:fillRect/>
          </a:stretch>
        </p:blipFill>
        <p:spPr>
          <a:xfrm>
            <a:off x="190500" y="215900"/>
            <a:ext cx="1945042" cy="584200"/>
          </a:xfrm>
          <a:prstGeom prst="rect">
            <a:avLst/>
          </a:prstGeom>
        </p:spPr>
      </p:pic>
    </p:spTree>
    <p:extLst>
      <p:ext uri="{BB962C8B-B14F-4D97-AF65-F5344CB8AC3E}">
        <p14:creationId xmlns:p14="http://schemas.microsoft.com/office/powerpoint/2010/main" val="2341971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Lst>
  <p:txStyles>
    <p:title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biokierto.fi/tilastot/kierratyslannoitteet/" TargetMode="External"/><Relationship Id="rId2" Type="http://schemas.openxmlformats.org/officeDocument/2006/relationships/hyperlink" Target="https://www.mordorintelligence.com/industry-reports/europe-fertilizers-market" TargetMode="External"/><Relationship Id="rId1" Type="http://schemas.openxmlformats.org/officeDocument/2006/relationships/slideLayout" Target="../slideLayouts/slideLayout5.xml"/><Relationship Id="rId5" Type="http://schemas.openxmlformats.org/officeDocument/2006/relationships/hyperlink" Target="https://www.lapinamk.fi/loader.aspx?id=ff3ac5fb-5dea-4427-8027-1e82ff97ee08" TargetMode="External"/><Relationship Id="rId4" Type="http://schemas.openxmlformats.org/officeDocument/2006/relationships/hyperlink" Target="https://tapio.fi/wp-content/uploads/2019/10/Puutuhkan-vaikutus-puun-kasvuun.pdf"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6.jpeg"/><Relationship Id="rId1" Type="http://schemas.openxmlformats.org/officeDocument/2006/relationships/slideLayout" Target="../slideLayouts/slideLayout16.xml"/><Relationship Id="rId6" Type="http://schemas.openxmlformats.org/officeDocument/2006/relationships/slide" Target="slide24.xml"/><Relationship Id="rId5" Type="http://schemas.openxmlformats.org/officeDocument/2006/relationships/slide" Target="slide23.xml"/><Relationship Id="rId4" Type="http://schemas.openxmlformats.org/officeDocument/2006/relationships/slide" Target="slide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6.jpeg"/><Relationship Id="rId1" Type="http://schemas.openxmlformats.org/officeDocument/2006/relationships/slideLayout" Target="../slideLayouts/slideLayout16.xml"/><Relationship Id="rId5" Type="http://schemas.openxmlformats.org/officeDocument/2006/relationships/slide" Target="slide24.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biokierto.fi/tilastot/kierratyslannoitteet/" TargetMode="External"/><Relationship Id="rId2" Type="http://schemas.openxmlformats.org/officeDocument/2006/relationships/hyperlink" Target="https://www.mordorintelligence.com/industry-reports/europe-fertilizers-market"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tapio.fi/wp-content/uploads/2019/10/Puutuhkan-vaikutus-puun-kasvuun.pdf"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lapinamk.fi/loader.aspx?id=ff3ac5fb-5dea-4427-8027-1e82ff97ee08"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69F52-D099-4F59-B334-EDEB5AD1ACE8}"/>
              </a:ext>
            </a:extLst>
          </p:cNvPr>
          <p:cNvSpPr>
            <a:spLocks noGrp="1"/>
          </p:cNvSpPr>
          <p:nvPr>
            <p:ph type="ctrTitle"/>
          </p:nvPr>
        </p:nvSpPr>
        <p:spPr>
          <a:xfrm>
            <a:off x="1524000" y="692594"/>
            <a:ext cx="9144000" cy="3416697"/>
          </a:xfrm>
        </p:spPr>
        <p:txBody>
          <a:bodyPr/>
          <a:lstStyle/>
          <a:p>
            <a:br>
              <a:rPr lang="fi-FI" dirty="0">
                <a:solidFill>
                  <a:schemeClr val="bg2">
                    <a:lumMod val="25000"/>
                  </a:schemeClr>
                </a:solidFill>
              </a:rPr>
            </a:br>
            <a:br>
              <a:rPr lang="fi-FI" dirty="0">
                <a:solidFill>
                  <a:schemeClr val="bg2">
                    <a:lumMod val="25000"/>
                  </a:schemeClr>
                </a:solidFill>
              </a:rPr>
            </a:br>
            <a:r>
              <a:rPr lang="fi-FI" sz="4000" dirty="0">
                <a:solidFill>
                  <a:schemeClr val="bg2">
                    <a:lumMod val="25000"/>
                  </a:schemeClr>
                </a:solidFill>
              </a:rPr>
              <a:t>Kierrätysravinteet</a:t>
            </a:r>
            <a:br>
              <a:rPr lang="fi-FI" sz="4000" dirty="0">
                <a:solidFill>
                  <a:schemeClr val="bg2">
                    <a:lumMod val="25000"/>
                  </a:schemeClr>
                </a:solidFill>
              </a:rPr>
            </a:br>
            <a:br>
              <a:rPr lang="fi-FI" sz="4000" dirty="0">
                <a:solidFill>
                  <a:schemeClr val="bg2">
                    <a:lumMod val="25000"/>
                  </a:schemeClr>
                </a:solidFill>
              </a:rPr>
            </a:br>
            <a:r>
              <a:rPr lang="fi-FI" sz="2400" dirty="0">
                <a:solidFill>
                  <a:schemeClr val="bg2">
                    <a:lumMod val="25000"/>
                  </a:schemeClr>
                </a:solidFill>
              </a:rPr>
              <a:t>Ratkaisuja ilmastopäästöjen vähentämiseksi ja huoltovarmuuden parantamiseksi</a:t>
            </a:r>
            <a:br>
              <a:rPr lang="fi-FI" dirty="0">
                <a:solidFill>
                  <a:schemeClr val="bg2">
                    <a:lumMod val="25000"/>
                  </a:schemeClr>
                </a:solidFill>
              </a:rPr>
            </a:br>
            <a:endParaRPr lang="fi-FI" dirty="0"/>
          </a:p>
        </p:txBody>
      </p:sp>
      <p:sp>
        <p:nvSpPr>
          <p:cNvPr id="6" name="Text Placeholder 5">
            <a:extLst>
              <a:ext uri="{FF2B5EF4-FFF2-40B4-BE49-F238E27FC236}">
                <a16:creationId xmlns:a16="http://schemas.microsoft.com/office/drawing/2014/main" id="{47BBD9DF-7064-A54A-ADB3-D758DA68A669}"/>
              </a:ext>
            </a:extLst>
          </p:cNvPr>
          <p:cNvSpPr>
            <a:spLocks noGrp="1"/>
          </p:cNvSpPr>
          <p:nvPr>
            <p:ph type="body" idx="13"/>
          </p:nvPr>
        </p:nvSpPr>
        <p:spPr>
          <a:xfrm>
            <a:off x="3887117" y="3970253"/>
            <a:ext cx="4417764" cy="391036"/>
          </a:xfrm>
        </p:spPr>
        <p:txBody>
          <a:bodyPr/>
          <a:lstStyle/>
          <a:p>
            <a:r>
              <a:rPr lang="fi-FI" dirty="0"/>
              <a:t>Kemin </a:t>
            </a:r>
            <a:r>
              <a:rPr lang="fi-FI" dirty="0" err="1"/>
              <a:t>Kiertotalouskeskus</a:t>
            </a:r>
            <a:endParaRPr lang="fi-FI" dirty="0"/>
          </a:p>
        </p:txBody>
      </p:sp>
      <p:sp>
        <p:nvSpPr>
          <p:cNvPr id="3" name="Subtitle 2">
            <a:extLst>
              <a:ext uri="{FF2B5EF4-FFF2-40B4-BE49-F238E27FC236}">
                <a16:creationId xmlns:a16="http://schemas.microsoft.com/office/drawing/2014/main" id="{8649CE0E-B4B2-4351-A091-4E35FD6401CE}"/>
              </a:ext>
            </a:extLst>
          </p:cNvPr>
          <p:cNvSpPr>
            <a:spLocks noGrp="1"/>
          </p:cNvSpPr>
          <p:nvPr>
            <p:ph type="subTitle" idx="1"/>
          </p:nvPr>
        </p:nvSpPr>
        <p:spPr>
          <a:xfrm>
            <a:off x="1524000" y="3602038"/>
            <a:ext cx="9144000" cy="330984"/>
          </a:xfrm>
        </p:spPr>
        <p:txBody>
          <a:bodyPr/>
          <a:lstStyle/>
          <a:p>
            <a:r>
              <a:rPr lang="fi-FI" sz="1800" dirty="0"/>
              <a:t>20/09/2024</a:t>
            </a:r>
          </a:p>
        </p:txBody>
      </p:sp>
      <p:graphicFrame>
        <p:nvGraphicFramePr>
          <p:cNvPr id="7" name="Kaaviokuva 6">
            <a:extLst>
              <a:ext uri="{FF2B5EF4-FFF2-40B4-BE49-F238E27FC236}">
                <a16:creationId xmlns:a16="http://schemas.microsoft.com/office/drawing/2014/main" id="{591624AB-5F74-87A0-46FF-474299C45EAB}"/>
              </a:ext>
            </a:extLst>
          </p:cNvPr>
          <p:cNvGraphicFramePr/>
          <p:nvPr>
            <p:extLst>
              <p:ext uri="{D42A27DB-BD31-4B8C-83A1-F6EECF244321}">
                <p14:modId xmlns:p14="http://schemas.microsoft.com/office/powerpoint/2010/main" val="1473414415"/>
              </p:ext>
            </p:extLst>
          </p:nvPr>
        </p:nvGraphicFramePr>
        <p:xfrm flipH="1">
          <a:off x="-451692" y="-649994"/>
          <a:ext cx="451692" cy="7505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Kuva 8" descr="Kuva, joka sisältää kohteen teksti, Fontti, logo, symboli&#10;&#10;Tekoälyllä luotu sisältö voi olla virheellistä.">
            <a:extLst>
              <a:ext uri="{FF2B5EF4-FFF2-40B4-BE49-F238E27FC236}">
                <a16:creationId xmlns:a16="http://schemas.microsoft.com/office/drawing/2014/main" id="{B34D778E-DBB7-F17A-B478-DC234E5CF1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12058" y="4375181"/>
            <a:ext cx="1767881" cy="1060579"/>
          </a:xfrm>
          <a:prstGeom prst="rect">
            <a:avLst/>
          </a:prstGeom>
        </p:spPr>
      </p:pic>
    </p:spTree>
    <p:extLst>
      <p:ext uri="{BB962C8B-B14F-4D97-AF65-F5344CB8AC3E}">
        <p14:creationId xmlns:p14="http://schemas.microsoft.com/office/powerpoint/2010/main" val="3282159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DB96F-7614-02B0-5915-A9874F866B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8D22F1-128C-514F-7E1D-EFC6C49385DE}"/>
              </a:ext>
            </a:extLst>
          </p:cNvPr>
          <p:cNvSpPr>
            <a:spLocks noGrp="1"/>
          </p:cNvSpPr>
          <p:nvPr>
            <p:ph type="title"/>
          </p:nvPr>
        </p:nvSpPr>
        <p:spPr/>
        <p:txBody>
          <a:bodyPr/>
          <a:lstStyle/>
          <a:p>
            <a:r>
              <a:rPr lang="fi-FI" sz="3200" dirty="0"/>
              <a:t>METSÄTALOUDEN LANNOITETYYPIT JA TARVE</a:t>
            </a:r>
          </a:p>
        </p:txBody>
      </p:sp>
      <p:sp>
        <p:nvSpPr>
          <p:cNvPr id="3" name="Content Placeholder 2">
            <a:extLst>
              <a:ext uri="{FF2B5EF4-FFF2-40B4-BE49-F238E27FC236}">
                <a16:creationId xmlns:a16="http://schemas.microsoft.com/office/drawing/2014/main" id="{3BC24DD8-03A9-37C0-9A31-B8860E022A33}"/>
              </a:ext>
            </a:extLst>
          </p:cNvPr>
          <p:cNvSpPr>
            <a:spLocks noGrp="1"/>
          </p:cNvSpPr>
          <p:nvPr>
            <p:ph idx="1"/>
          </p:nvPr>
        </p:nvSpPr>
        <p:spPr/>
        <p:txBody>
          <a:bodyPr/>
          <a:lstStyle/>
          <a:p>
            <a:r>
              <a:rPr lang="fi-FI" sz="1600" dirty="0"/>
              <a:t>Metsälannoitteiden koostumus ja sisältö vaihtelevat sen mukaisesti missä niitä hyödynnetään.</a:t>
            </a:r>
          </a:p>
          <a:p>
            <a:pPr lvl="1"/>
            <a:endParaRPr lang="fi-FI" sz="1600" dirty="0"/>
          </a:p>
          <a:p>
            <a:pPr lvl="1"/>
            <a:r>
              <a:rPr lang="fi-FI" sz="1600" dirty="0"/>
              <a:t>Turvemailla tarvitaan lähtökohtaisesti fosforia ja kaliumia sisältävää lannoitetta, koska typpeä on maaperässä jo luontaisesti. Näin ollen tuhkiin ja kalkkeihin perustuvat lannoitteet ovat turvemaille riittäviä.</a:t>
            </a:r>
          </a:p>
          <a:p>
            <a:pPr lvl="1"/>
            <a:endParaRPr lang="fi-FI" sz="1600" dirty="0"/>
          </a:p>
          <a:p>
            <a:pPr lvl="1"/>
            <a:r>
              <a:rPr lang="fi-FI" sz="1600" dirty="0"/>
              <a:t>Kivennäismailla kasvua rajoittaa lähtökohtaisesti typen puute, jolloin se on lannoitteen pääkomponentti, jolloin lannoitteet perustuvat orgaanisiin syötteisiin.</a:t>
            </a:r>
          </a:p>
          <a:p>
            <a:endParaRPr lang="fi-FI" sz="1600" dirty="0"/>
          </a:p>
          <a:p>
            <a:endParaRPr lang="fi-FI" sz="1400" dirty="0"/>
          </a:p>
        </p:txBody>
      </p:sp>
      <p:graphicFrame>
        <p:nvGraphicFramePr>
          <p:cNvPr id="7" name="Taulukko 6">
            <a:extLst>
              <a:ext uri="{FF2B5EF4-FFF2-40B4-BE49-F238E27FC236}">
                <a16:creationId xmlns:a16="http://schemas.microsoft.com/office/drawing/2014/main" id="{83623ECD-6EB5-59FB-1C3A-1589F9B81069}"/>
              </a:ext>
            </a:extLst>
          </p:cNvPr>
          <p:cNvGraphicFramePr>
            <a:graphicFrameLocks noGrp="1"/>
          </p:cNvGraphicFramePr>
          <p:nvPr>
            <p:extLst>
              <p:ext uri="{D42A27DB-BD31-4B8C-83A1-F6EECF244321}">
                <p14:modId xmlns:p14="http://schemas.microsoft.com/office/powerpoint/2010/main" val="2631526568"/>
              </p:ext>
            </p:extLst>
          </p:nvPr>
        </p:nvGraphicFramePr>
        <p:xfrm>
          <a:off x="1609726" y="3888953"/>
          <a:ext cx="8575109" cy="1643165"/>
        </p:xfrm>
        <a:graphic>
          <a:graphicData uri="http://schemas.openxmlformats.org/drawingml/2006/table">
            <a:tbl>
              <a:tblPr/>
              <a:tblGrid>
                <a:gridCol w="1102994">
                  <a:extLst>
                    <a:ext uri="{9D8B030D-6E8A-4147-A177-3AD203B41FA5}">
                      <a16:colId xmlns:a16="http://schemas.microsoft.com/office/drawing/2014/main" val="511888244"/>
                    </a:ext>
                  </a:extLst>
                </a:gridCol>
                <a:gridCol w="2087880">
                  <a:extLst>
                    <a:ext uri="{9D8B030D-6E8A-4147-A177-3AD203B41FA5}">
                      <a16:colId xmlns:a16="http://schemas.microsoft.com/office/drawing/2014/main" val="3509485109"/>
                    </a:ext>
                  </a:extLst>
                </a:gridCol>
                <a:gridCol w="1798320">
                  <a:extLst>
                    <a:ext uri="{9D8B030D-6E8A-4147-A177-3AD203B41FA5}">
                      <a16:colId xmlns:a16="http://schemas.microsoft.com/office/drawing/2014/main" val="3547309559"/>
                    </a:ext>
                  </a:extLst>
                </a:gridCol>
                <a:gridCol w="1003451">
                  <a:extLst>
                    <a:ext uri="{9D8B030D-6E8A-4147-A177-3AD203B41FA5}">
                      <a16:colId xmlns:a16="http://schemas.microsoft.com/office/drawing/2014/main" val="3858942584"/>
                    </a:ext>
                  </a:extLst>
                </a:gridCol>
                <a:gridCol w="878103">
                  <a:extLst>
                    <a:ext uri="{9D8B030D-6E8A-4147-A177-3AD203B41FA5}">
                      <a16:colId xmlns:a16="http://schemas.microsoft.com/office/drawing/2014/main" val="3048916313"/>
                    </a:ext>
                  </a:extLst>
                </a:gridCol>
                <a:gridCol w="843540">
                  <a:extLst>
                    <a:ext uri="{9D8B030D-6E8A-4147-A177-3AD203B41FA5}">
                      <a16:colId xmlns:a16="http://schemas.microsoft.com/office/drawing/2014/main" val="294915490"/>
                    </a:ext>
                  </a:extLst>
                </a:gridCol>
                <a:gridCol w="860821">
                  <a:extLst>
                    <a:ext uri="{9D8B030D-6E8A-4147-A177-3AD203B41FA5}">
                      <a16:colId xmlns:a16="http://schemas.microsoft.com/office/drawing/2014/main" val="854274355"/>
                    </a:ext>
                  </a:extLst>
                </a:gridCol>
              </a:tblGrid>
              <a:tr h="326577">
                <a:tc gridSpan="2">
                  <a:txBody>
                    <a:bodyPr/>
                    <a:lstStyle/>
                    <a:p>
                      <a:pPr algn="l" fontAlgn="b"/>
                      <a:endParaRPr lang="fi-FI" sz="18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hMerge="1">
                  <a:txBody>
                    <a:bodyPr/>
                    <a:lstStyle/>
                    <a:p>
                      <a:endParaRPr lang="fi-FI"/>
                    </a:p>
                  </a:txBody>
                  <a:tcPr/>
                </a:tc>
                <a:tc>
                  <a:txBody>
                    <a:bodyPr/>
                    <a:lstStyle/>
                    <a:p>
                      <a:pPr algn="l" fontAlgn="b"/>
                      <a:endParaRPr lang="fi-FI"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endParaRPr lang="fi-FI"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994317974"/>
                  </a:ext>
                </a:extLst>
              </a:tr>
              <a:tr h="219774">
                <a:tc>
                  <a:txBody>
                    <a:bodyPr/>
                    <a:lstStyle/>
                    <a:p>
                      <a:pPr algn="l" fontAlgn="b"/>
                      <a:endParaRPr lang="fi-FI"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endParaRPr lang="fi-FI"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gridSpan="2">
                  <a:txBody>
                    <a:bodyPr/>
                    <a:lstStyle/>
                    <a:p>
                      <a:pPr algn="l" fontAlgn="b"/>
                      <a:r>
                        <a:rPr lang="fi-FI" sz="1200" b="1" i="0" u="none" strike="noStrike" dirty="0">
                          <a:solidFill>
                            <a:srgbClr val="000000"/>
                          </a:solidFill>
                          <a:effectLst/>
                          <a:latin typeface="Calibri" panose="020F0502020204030204" pitchFamily="34" charset="0"/>
                        </a:rPr>
                        <a:t>              Ravinnemäärä, kg/ha</a:t>
                      </a:r>
                    </a:p>
                  </a:txBody>
                  <a:tcPr marL="0" marR="0" marT="0" marB="0" anchor="b">
                    <a:lnL>
                      <a:noFill/>
                    </a:lnL>
                    <a:lnR>
                      <a:noFill/>
                    </a:lnR>
                    <a:lnT>
                      <a:noFill/>
                    </a:lnT>
                    <a:lnB>
                      <a:noFill/>
                    </a:lnB>
                    <a:noFill/>
                  </a:tcPr>
                </a:tc>
                <a:tc hMerge="1">
                  <a:txBody>
                    <a:bodyPr/>
                    <a:lstStyle/>
                    <a:p>
                      <a:endParaRPr lang="fi-FI"/>
                    </a:p>
                  </a:txBody>
                  <a:tcPr/>
                </a:tc>
                <a:tc>
                  <a:txBody>
                    <a:bodyPr/>
                    <a:lstStyle/>
                    <a:p>
                      <a:pPr algn="ctr" fontAlgn="b"/>
                      <a:endParaRPr lang="fi-FI"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ctr" fontAlgn="b"/>
                      <a:endParaRPr lang="fi-FI" sz="12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3936663869"/>
                  </a:ext>
                </a:extLst>
              </a:tr>
              <a:tr h="219774">
                <a:tc>
                  <a:txBody>
                    <a:bodyPr/>
                    <a:lstStyle/>
                    <a:p>
                      <a:pPr algn="l" fontAlgn="b"/>
                      <a:r>
                        <a:rPr lang="fi-FI" sz="1200" b="1" i="0" u="none" strike="noStrike">
                          <a:solidFill>
                            <a:srgbClr val="000000"/>
                          </a:solidFill>
                          <a:effectLst/>
                          <a:latin typeface="Calibri" panose="020F0502020204030204" pitchFamily="34" charset="0"/>
                        </a:rPr>
                        <a:t>Maatyyppi</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Calibri" panose="020F0502020204030204" pitchFamily="34" charset="0"/>
                        </a:rPr>
                        <a:t>Metsätyyppi</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fi-FI" sz="1200" b="1" i="0" u="none" strike="noStrike">
                          <a:solidFill>
                            <a:srgbClr val="000000"/>
                          </a:solidFill>
                          <a:effectLst/>
                          <a:latin typeface="Calibri" panose="020F0502020204030204" pitchFamily="34" charset="0"/>
                        </a:rPr>
                        <a:t>Puulaji yms.</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fi-FI" sz="1200" b="1" i="0" u="none" strike="noStrike" dirty="0">
                          <a:solidFill>
                            <a:srgbClr val="000000"/>
                          </a:solidFill>
                          <a:effectLst/>
                          <a:latin typeface="Calibri" panose="020F0502020204030204" pitchFamily="34" charset="0"/>
                        </a:rPr>
                        <a:t>Typpi, N</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fi-FI" sz="1200" b="1" i="0" u="none" strike="noStrike" dirty="0">
                          <a:solidFill>
                            <a:srgbClr val="000000"/>
                          </a:solidFill>
                          <a:effectLst/>
                          <a:latin typeface="Calibri" panose="020F0502020204030204" pitchFamily="34" charset="0"/>
                        </a:rPr>
                        <a:t>Fosfori, P</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fi-FI" sz="1200" b="1" i="0" u="none" strike="noStrike" dirty="0">
                          <a:solidFill>
                            <a:srgbClr val="000000"/>
                          </a:solidFill>
                          <a:effectLst/>
                          <a:latin typeface="Calibri" panose="020F0502020204030204" pitchFamily="34" charset="0"/>
                        </a:rPr>
                        <a:t>Kalium, K</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fi-FI" sz="1200" b="1" i="0" u="none" strike="noStrike" dirty="0">
                          <a:solidFill>
                            <a:srgbClr val="000000"/>
                          </a:solidFill>
                          <a:effectLst/>
                          <a:latin typeface="Calibri" panose="020F0502020204030204" pitchFamily="34" charset="0"/>
                        </a:rPr>
                        <a:t>Boori, B</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5078780"/>
                  </a:ext>
                </a:extLst>
              </a:tr>
              <a:tr h="219774">
                <a:tc>
                  <a:txBody>
                    <a:bodyPr/>
                    <a:lstStyle/>
                    <a:p>
                      <a:pPr algn="l" fontAlgn="b"/>
                      <a:r>
                        <a:rPr lang="fi-FI" sz="1200" b="0" i="0" u="none" strike="noStrike">
                          <a:solidFill>
                            <a:srgbClr val="000000"/>
                          </a:solidFill>
                          <a:effectLst/>
                          <a:latin typeface="Calibri" panose="020F0502020204030204" pitchFamily="34" charset="0"/>
                        </a:rPr>
                        <a:t>Turvemaa</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fi-FI" sz="1200" b="0" i="0" u="none" strike="noStrike" dirty="0">
                          <a:solidFill>
                            <a:srgbClr val="000000"/>
                          </a:solidFill>
                          <a:effectLst/>
                          <a:latin typeface="Calibri" panose="020F0502020204030204" pitchFamily="34" charset="0"/>
                        </a:rPr>
                        <a:t>Paksuturpeinen runsastyppinen</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fi-FI" sz="1200" b="0" i="0" u="none" strike="noStrike" dirty="0">
                          <a:solidFill>
                            <a:srgbClr val="000000"/>
                          </a:solidFill>
                          <a:effectLst/>
                          <a:latin typeface="Calibri" panose="020F0502020204030204" pitchFamily="34" charset="0"/>
                        </a:rPr>
                        <a:t>Ruoho- ja mustikkakangas</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fi-FI" sz="12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fi-FI" sz="1200" b="0" i="0" u="none" strike="noStrike" dirty="0">
                          <a:solidFill>
                            <a:srgbClr val="000000"/>
                          </a:solidFill>
                          <a:effectLst/>
                          <a:latin typeface="Calibri" panose="020F0502020204030204" pitchFamily="34" charset="0"/>
                        </a:rPr>
                        <a:t>40-50</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fi-FI" sz="1200" b="0" i="0" u="none" strike="noStrike">
                          <a:solidFill>
                            <a:srgbClr val="000000"/>
                          </a:solidFill>
                          <a:effectLst/>
                          <a:latin typeface="Calibri" panose="020F0502020204030204" pitchFamily="34" charset="0"/>
                        </a:rPr>
                        <a:t>80-120</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fi-FI" sz="1200" b="0" i="0" u="none" strike="noStrike">
                          <a:solidFill>
                            <a:srgbClr val="000000"/>
                          </a:solidFill>
                          <a:effectLst/>
                          <a:latin typeface="Calibri" panose="020F0502020204030204" pitchFamily="34" charset="0"/>
                        </a:rPr>
                        <a:t>1,5-2</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533570904"/>
                  </a:ext>
                </a:extLst>
              </a:tr>
              <a:tr h="217718">
                <a:tc>
                  <a:txBody>
                    <a:bodyPr/>
                    <a:lstStyle/>
                    <a:p>
                      <a:pPr algn="l" fontAlgn="b"/>
                      <a:r>
                        <a:rPr lang="fi-FI" sz="1200" b="0" i="0" u="none" strike="noStrike" dirty="0">
                          <a:solidFill>
                            <a:srgbClr val="000000"/>
                          </a:solidFill>
                          <a:effectLst/>
                          <a:latin typeface="Calibri" panose="020F0502020204030204" pitchFamily="34" charset="0"/>
                        </a:rPr>
                        <a:t>Turvemaa</a:t>
                      </a:r>
                    </a:p>
                  </a:txBody>
                  <a:tcPr marL="0" marR="0" marT="0" marB="0" anchor="b">
                    <a:lnL>
                      <a:noFill/>
                    </a:lnL>
                    <a:lnR>
                      <a:noFill/>
                    </a:lnR>
                    <a:lnT>
                      <a:noFill/>
                    </a:lnT>
                    <a:lnB>
                      <a:noFill/>
                    </a:lnB>
                    <a:noFill/>
                  </a:tcPr>
                </a:tc>
                <a:tc>
                  <a:txBody>
                    <a:bodyPr/>
                    <a:lstStyle/>
                    <a:p>
                      <a:pPr algn="l" fontAlgn="b"/>
                      <a:r>
                        <a:rPr lang="fi-FI" sz="1200" b="0" i="0" u="none" strike="noStrike">
                          <a:solidFill>
                            <a:srgbClr val="000000"/>
                          </a:solidFill>
                          <a:effectLst/>
                          <a:latin typeface="Calibri" panose="020F0502020204030204" pitchFamily="34" charset="0"/>
                        </a:rPr>
                        <a:t>Ohutturpeiset alle 30 cm</a:t>
                      </a:r>
                    </a:p>
                  </a:txBody>
                  <a:tcPr marL="0" marR="0" marT="0" marB="0" anchor="b">
                    <a:lnL>
                      <a:noFill/>
                    </a:lnL>
                    <a:lnR>
                      <a:noFill/>
                    </a:lnR>
                    <a:lnT>
                      <a:noFill/>
                    </a:lnT>
                    <a:lnB>
                      <a:noFill/>
                    </a:lnB>
                    <a:noFill/>
                  </a:tcPr>
                </a:tc>
                <a:tc>
                  <a:txBody>
                    <a:bodyPr/>
                    <a:lstStyle/>
                    <a:p>
                      <a:pPr algn="l" fontAlgn="b"/>
                      <a:endParaRPr lang="fi-FI"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ctr" fontAlgn="b"/>
                      <a:r>
                        <a:rPr lang="fi-FI" sz="1200" b="0" i="0" u="none" strike="noStrike">
                          <a:solidFill>
                            <a:srgbClr val="000000"/>
                          </a:solidFill>
                          <a:effectLst/>
                          <a:latin typeface="Calibri" panose="020F0502020204030204" pitchFamily="34" charset="0"/>
                        </a:rPr>
                        <a:t>100</a:t>
                      </a:r>
                    </a:p>
                  </a:txBody>
                  <a:tcPr marL="0" marR="0" marT="0" marB="0" anchor="b">
                    <a:lnL>
                      <a:noFill/>
                    </a:lnL>
                    <a:lnR>
                      <a:noFill/>
                    </a:lnR>
                    <a:lnT>
                      <a:noFill/>
                    </a:lnT>
                    <a:lnB>
                      <a:noFill/>
                    </a:lnB>
                    <a:noFill/>
                  </a:tcPr>
                </a:tc>
                <a:tc>
                  <a:txBody>
                    <a:bodyPr/>
                    <a:lstStyle/>
                    <a:p>
                      <a:pPr algn="ctr" fontAlgn="b"/>
                      <a:endParaRPr lang="fi-FI"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ctr" fontAlgn="b"/>
                      <a:endParaRPr lang="fi-FI"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ctr" fontAlgn="b"/>
                      <a:r>
                        <a:rPr lang="fi-FI" sz="1200" b="0" i="0" u="none" strike="noStrike" dirty="0">
                          <a:solidFill>
                            <a:srgbClr val="000000"/>
                          </a:solidFill>
                          <a:effectLst/>
                          <a:latin typeface="Calibri" panose="020F0502020204030204" pitchFamily="34" charset="0"/>
                        </a:rPr>
                        <a:t>0,5-2</a:t>
                      </a:r>
                    </a:p>
                  </a:txBody>
                  <a:tcPr marL="0" marR="0" marT="0" marB="0" anchor="b">
                    <a:lnL>
                      <a:noFill/>
                    </a:lnL>
                    <a:lnR>
                      <a:noFill/>
                    </a:lnR>
                    <a:lnT>
                      <a:noFill/>
                    </a:lnT>
                    <a:lnB>
                      <a:noFill/>
                    </a:lnB>
                    <a:noFill/>
                  </a:tcPr>
                </a:tc>
                <a:extLst>
                  <a:ext uri="{0D108BD9-81ED-4DB2-BD59-A6C34878D82A}">
                    <a16:rowId xmlns:a16="http://schemas.microsoft.com/office/drawing/2014/main" val="2447474474"/>
                  </a:ext>
                </a:extLst>
              </a:tr>
              <a:tr h="219774">
                <a:tc>
                  <a:txBody>
                    <a:bodyPr/>
                    <a:lstStyle/>
                    <a:p>
                      <a:pPr algn="l" fontAlgn="b"/>
                      <a:r>
                        <a:rPr lang="fi-FI" sz="1200" b="0" i="0" u="none" strike="noStrike" dirty="0">
                          <a:solidFill>
                            <a:srgbClr val="000000"/>
                          </a:solidFill>
                          <a:effectLst/>
                          <a:latin typeface="Calibri" panose="020F0502020204030204" pitchFamily="34" charset="0"/>
                        </a:rPr>
                        <a:t>Kivennäismaa</a:t>
                      </a:r>
                    </a:p>
                  </a:txBody>
                  <a:tcPr marL="0" marR="0" marT="0" marB="0" anchor="b">
                    <a:lnL>
                      <a:noFill/>
                    </a:lnL>
                    <a:lnR>
                      <a:noFill/>
                    </a:lnR>
                    <a:lnT>
                      <a:noFill/>
                    </a:lnT>
                    <a:lnB>
                      <a:noFill/>
                    </a:lnB>
                    <a:noFill/>
                  </a:tcPr>
                </a:tc>
                <a:tc>
                  <a:txBody>
                    <a:bodyPr/>
                    <a:lstStyle/>
                    <a:p>
                      <a:pPr algn="l" fontAlgn="b"/>
                      <a:r>
                        <a:rPr lang="fi-FI" sz="1200" b="0" i="0" u="none" strike="noStrike">
                          <a:solidFill>
                            <a:srgbClr val="000000"/>
                          </a:solidFill>
                          <a:effectLst/>
                          <a:latin typeface="Calibri" panose="020F0502020204030204" pitchFamily="34" charset="0"/>
                        </a:rPr>
                        <a:t>Tuore kangas</a:t>
                      </a:r>
                    </a:p>
                  </a:txBody>
                  <a:tcPr marL="0" marR="0" marT="0" marB="0" anchor="b">
                    <a:lnL>
                      <a:noFill/>
                    </a:lnL>
                    <a:lnR>
                      <a:noFill/>
                    </a:lnR>
                    <a:lnT>
                      <a:noFill/>
                    </a:lnT>
                    <a:lnB>
                      <a:noFill/>
                    </a:lnB>
                    <a:noFill/>
                  </a:tcPr>
                </a:tc>
                <a:tc>
                  <a:txBody>
                    <a:bodyPr/>
                    <a:lstStyle/>
                    <a:p>
                      <a:pPr algn="l" fontAlgn="b"/>
                      <a:r>
                        <a:rPr lang="fi-FI" sz="1200" b="0" i="0" u="none" strike="noStrike">
                          <a:solidFill>
                            <a:srgbClr val="000000"/>
                          </a:solidFill>
                          <a:effectLst/>
                          <a:latin typeface="Calibri" panose="020F0502020204030204" pitchFamily="34" charset="0"/>
                        </a:rPr>
                        <a:t>Kuusikko</a:t>
                      </a:r>
                    </a:p>
                  </a:txBody>
                  <a:tcPr marL="0" marR="0" marT="0" marB="0" anchor="b">
                    <a:lnL>
                      <a:noFill/>
                    </a:lnL>
                    <a:lnR>
                      <a:noFill/>
                    </a:lnR>
                    <a:lnT>
                      <a:noFill/>
                    </a:lnT>
                    <a:lnB>
                      <a:noFill/>
                    </a:lnB>
                    <a:noFill/>
                  </a:tcPr>
                </a:tc>
                <a:tc>
                  <a:txBody>
                    <a:bodyPr/>
                    <a:lstStyle/>
                    <a:p>
                      <a:pPr algn="ctr" fontAlgn="b"/>
                      <a:r>
                        <a:rPr lang="fi-FI" sz="1200" b="0" i="0" u="none" strike="noStrike">
                          <a:solidFill>
                            <a:srgbClr val="000000"/>
                          </a:solidFill>
                          <a:effectLst/>
                          <a:latin typeface="Calibri" panose="020F0502020204030204" pitchFamily="34" charset="0"/>
                        </a:rPr>
                        <a:t>120-150</a:t>
                      </a:r>
                    </a:p>
                  </a:txBody>
                  <a:tcPr marL="0" marR="0" marT="0" marB="0" anchor="b">
                    <a:lnL>
                      <a:noFill/>
                    </a:lnL>
                    <a:lnR>
                      <a:noFill/>
                    </a:lnR>
                    <a:lnT>
                      <a:noFill/>
                    </a:lnT>
                    <a:lnB>
                      <a:noFill/>
                    </a:lnB>
                    <a:noFill/>
                  </a:tcPr>
                </a:tc>
                <a:tc>
                  <a:txBody>
                    <a:bodyPr/>
                    <a:lstStyle/>
                    <a:p>
                      <a:pPr algn="ctr" fontAlgn="b"/>
                      <a:r>
                        <a:rPr lang="fi-FI" sz="1200" b="0" i="0" u="none" strike="noStrike" dirty="0">
                          <a:solidFill>
                            <a:srgbClr val="000000"/>
                          </a:solidFill>
                          <a:effectLst/>
                          <a:latin typeface="Calibri" panose="020F0502020204030204" pitchFamily="34" charset="0"/>
                        </a:rPr>
                        <a:t>10-30</a:t>
                      </a:r>
                    </a:p>
                  </a:txBody>
                  <a:tcPr marL="0" marR="0" marT="0" marB="0" anchor="b">
                    <a:lnL>
                      <a:noFill/>
                    </a:lnL>
                    <a:lnR>
                      <a:noFill/>
                    </a:lnR>
                    <a:lnT>
                      <a:noFill/>
                    </a:lnT>
                    <a:lnB>
                      <a:noFill/>
                    </a:lnB>
                    <a:noFill/>
                  </a:tcPr>
                </a:tc>
                <a:tc>
                  <a:txBody>
                    <a:bodyPr/>
                    <a:lstStyle/>
                    <a:p>
                      <a:pPr algn="ctr" fontAlgn="b"/>
                      <a:endParaRPr lang="fi-FI"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ctr" fontAlgn="b"/>
                      <a:r>
                        <a:rPr lang="fi-FI" sz="1200" b="0" i="0" u="none" strike="noStrike" dirty="0">
                          <a:solidFill>
                            <a:srgbClr val="000000"/>
                          </a:solidFill>
                          <a:effectLst/>
                          <a:latin typeface="Calibri" panose="020F0502020204030204" pitchFamily="34" charset="0"/>
                        </a:rPr>
                        <a:t>0,5-2</a:t>
                      </a:r>
                    </a:p>
                  </a:txBody>
                  <a:tcPr marL="0" marR="0" marT="0" marB="0" anchor="b">
                    <a:lnL>
                      <a:noFill/>
                    </a:lnL>
                    <a:lnR>
                      <a:noFill/>
                    </a:lnR>
                    <a:lnT>
                      <a:noFill/>
                    </a:lnT>
                    <a:lnB>
                      <a:noFill/>
                    </a:lnB>
                    <a:noFill/>
                  </a:tcPr>
                </a:tc>
                <a:extLst>
                  <a:ext uri="{0D108BD9-81ED-4DB2-BD59-A6C34878D82A}">
                    <a16:rowId xmlns:a16="http://schemas.microsoft.com/office/drawing/2014/main" val="3423259449"/>
                  </a:ext>
                </a:extLst>
              </a:tr>
              <a:tr h="219774">
                <a:tc>
                  <a:txBody>
                    <a:bodyPr/>
                    <a:lstStyle/>
                    <a:p>
                      <a:pPr algn="l" fontAlgn="b"/>
                      <a:r>
                        <a:rPr lang="fi-FI" sz="1200" b="0" i="0" u="none" strike="noStrike">
                          <a:solidFill>
                            <a:srgbClr val="000000"/>
                          </a:solidFill>
                          <a:effectLst/>
                          <a:latin typeface="Calibri" panose="020F0502020204030204" pitchFamily="34" charset="0"/>
                        </a:rPr>
                        <a:t>Kivennäismaa</a:t>
                      </a:r>
                    </a:p>
                  </a:txBody>
                  <a:tcPr marL="0" marR="0" marT="0" marB="0" anchor="b">
                    <a:lnL>
                      <a:noFill/>
                    </a:lnL>
                    <a:lnR>
                      <a:noFill/>
                    </a:lnR>
                    <a:lnT>
                      <a:noFill/>
                    </a:lnT>
                    <a:lnB>
                      <a:noFill/>
                    </a:lnB>
                    <a:noFill/>
                  </a:tcPr>
                </a:tc>
                <a:tc>
                  <a:txBody>
                    <a:bodyPr/>
                    <a:lstStyle/>
                    <a:p>
                      <a:pPr algn="l" fontAlgn="b"/>
                      <a:r>
                        <a:rPr lang="fi-FI" sz="1200" b="0" i="0" u="none" strike="noStrike">
                          <a:solidFill>
                            <a:srgbClr val="000000"/>
                          </a:solidFill>
                          <a:effectLst/>
                          <a:latin typeface="Calibri" panose="020F0502020204030204" pitchFamily="34" charset="0"/>
                        </a:rPr>
                        <a:t>Tuore kangas</a:t>
                      </a:r>
                    </a:p>
                  </a:txBody>
                  <a:tcPr marL="0" marR="0" marT="0" marB="0" anchor="b">
                    <a:lnL>
                      <a:noFill/>
                    </a:lnL>
                    <a:lnR>
                      <a:noFill/>
                    </a:lnR>
                    <a:lnT>
                      <a:noFill/>
                    </a:lnT>
                    <a:lnB>
                      <a:noFill/>
                    </a:lnB>
                    <a:noFill/>
                  </a:tcPr>
                </a:tc>
                <a:tc>
                  <a:txBody>
                    <a:bodyPr/>
                    <a:lstStyle/>
                    <a:p>
                      <a:pPr algn="l" fontAlgn="b"/>
                      <a:r>
                        <a:rPr lang="fi-FI" sz="1200" b="0" i="0" u="none" strike="noStrike" dirty="0">
                          <a:solidFill>
                            <a:srgbClr val="000000"/>
                          </a:solidFill>
                          <a:effectLst/>
                          <a:latin typeface="Calibri" panose="020F0502020204030204" pitchFamily="34" charset="0"/>
                        </a:rPr>
                        <a:t>Männikkö</a:t>
                      </a:r>
                    </a:p>
                  </a:txBody>
                  <a:tcPr marL="0" marR="0" marT="0" marB="0" anchor="b">
                    <a:lnL>
                      <a:noFill/>
                    </a:lnL>
                    <a:lnR>
                      <a:noFill/>
                    </a:lnR>
                    <a:lnT>
                      <a:noFill/>
                    </a:lnT>
                    <a:lnB>
                      <a:noFill/>
                    </a:lnB>
                    <a:noFill/>
                  </a:tcPr>
                </a:tc>
                <a:tc>
                  <a:txBody>
                    <a:bodyPr/>
                    <a:lstStyle/>
                    <a:p>
                      <a:pPr algn="ctr" fontAlgn="b"/>
                      <a:r>
                        <a:rPr lang="fi-FI" sz="1200" b="0" i="0" u="none" strike="noStrike">
                          <a:solidFill>
                            <a:srgbClr val="000000"/>
                          </a:solidFill>
                          <a:effectLst/>
                          <a:latin typeface="Calibri" panose="020F0502020204030204" pitchFamily="34" charset="0"/>
                        </a:rPr>
                        <a:t>120-150</a:t>
                      </a:r>
                    </a:p>
                  </a:txBody>
                  <a:tcPr marL="0" marR="0" marT="0" marB="0" anchor="b">
                    <a:lnL>
                      <a:noFill/>
                    </a:lnL>
                    <a:lnR>
                      <a:noFill/>
                    </a:lnR>
                    <a:lnT>
                      <a:noFill/>
                    </a:lnT>
                    <a:lnB>
                      <a:noFill/>
                    </a:lnB>
                    <a:noFill/>
                  </a:tcPr>
                </a:tc>
                <a:tc>
                  <a:txBody>
                    <a:bodyPr/>
                    <a:lstStyle/>
                    <a:p>
                      <a:pPr algn="ctr" fontAlgn="b"/>
                      <a:endParaRPr lang="fi-FI"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ctr" fontAlgn="b"/>
                      <a:endParaRPr lang="fi-FI" sz="12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ctr" fontAlgn="b"/>
                      <a:r>
                        <a:rPr lang="fi-FI" sz="1200" b="0" i="0" u="none" strike="noStrike" dirty="0">
                          <a:solidFill>
                            <a:srgbClr val="000000"/>
                          </a:solidFill>
                          <a:effectLst/>
                          <a:latin typeface="Calibri" panose="020F0502020204030204" pitchFamily="34" charset="0"/>
                        </a:rPr>
                        <a:t>0,5-2</a:t>
                      </a:r>
                    </a:p>
                  </a:txBody>
                  <a:tcPr marL="0" marR="0" marT="0" marB="0" anchor="b">
                    <a:lnL>
                      <a:noFill/>
                    </a:lnL>
                    <a:lnR>
                      <a:noFill/>
                    </a:lnR>
                    <a:lnT>
                      <a:noFill/>
                    </a:lnT>
                    <a:lnB>
                      <a:noFill/>
                    </a:lnB>
                    <a:noFill/>
                  </a:tcPr>
                </a:tc>
                <a:extLst>
                  <a:ext uri="{0D108BD9-81ED-4DB2-BD59-A6C34878D82A}">
                    <a16:rowId xmlns:a16="http://schemas.microsoft.com/office/drawing/2014/main" val="1886519582"/>
                  </a:ext>
                </a:extLst>
              </a:tr>
            </a:tbl>
          </a:graphicData>
        </a:graphic>
      </p:graphicFrame>
    </p:spTree>
    <p:extLst>
      <p:ext uri="{BB962C8B-B14F-4D97-AF65-F5344CB8AC3E}">
        <p14:creationId xmlns:p14="http://schemas.microsoft.com/office/powerpoint/2010/main" val="1675666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38E47-BDF4-8AE2-D638-0392F18686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E502BA-0F14-B657-4D05-FD406A2F9D36}"/>
              </a:ext>
            </a:extLst>
          </p:cNvPr>
          <p:cNvSpPr>
            <a:spLocks noGrp="1"/>
          </p:cNvSpPr>
          <p:nvPr>
            <p:ph type="title"/>
          </p:nvPr>
        </p:nvSpPr>
        <p:spPr/>
        <p:txBody>
          <a:bodyPr/>
          <a:lstStyle/>
          <a:p>
            <a:r>
              <a:rPr lang="fi-FI" sz="3200" dirty="0"/>
              <a:t>MAATALOUDEN LANNOITETYYPIT JA TARVE</a:t>
            </a:r>
          </a:p>
        </p:txBody>
      </p:sp>
      <p:sp>
        <p:nvSpPr>
          <p:cNvPr id="3" name="Content Placeholder 2">
            <a:extLst>
              <a:ext uri="{FF2B5EF4-FFF2-40B4-BE49-F238E27FC236}">
                <a16:creationId xmlns:a16="http://schemas.microsoft.com/office/drawing/2014/main" id="{46539E33-06D8-8A6D-45E7-A39B6B625F42}"/>
              </a:ext>
            </a:extLst>
          </p:cNvPr>
          <p:cNvSpPr>
            <a:spLocks noGrp="1"/>
          </p:cNvSpPr>
          <p:nvPr>
            <p:ph idx="1"/>
          </p:nvPr>
        </p:nvSpPr>
        <p:spPr/>
        <p:txBody>
          <a:bodyPr/>
          <a:lstStyle/>
          <a:p>
            <a:r>
              <a:rPr lang="fi-FI" sz="1800" dirty="0"/>
              <a:t>Maatalouden lannoitteiden koostumus ja sisältö vaihtelevat sen mukaisesti missä niitä hyödynnetään.</a:t>
            </a:r>
          </a:p>
          <a:p>
            <a:pPr lvl="1"/>
            <a:r>
              <a:rPr lang="fi-FI" sz="1800" dirty="0"/>
              <a:t>Maataloudessa lannoitteiden koostumus ja käyttötapa riippuvat viljeltävästä kasvista ja maaperän ominaisuuksista.</a:t>
            </a:r>
          </a:p>
          <a:p>
            <a:pPr marL="457200" lvl="1" indent="0">
              <a:buNone/>
            </a:pPr>
            <a:endParaRPr lang="fi-FI" sz="1800" dirty="0"/>
          </a:p>
          <a:p>
            <a:pPr lvl="1"/>
            <a:r>
              <a:rPr lang="fi-FI" sz="1800" dirty="0"/>
              <a:t>Kivennäismailla tarvitaan usein typpeä, fosforia ja kaliumia sisältäviä lannoitteita, jotta kasvu pysyy tasapainoisena ja sadot runsaina.</a:t>
            </a:r>
          </a:p>
          <a:p>
            <a:pPr marL="457200" lvl="1" indent="0">
              <a:buNone/>
            </a:pPr>
            <a:endParaRPr lang="fi-FI" sz="1800" dirty="0"/>
          </a:p>
          <a:p>
            <a:pPr lvl="1"/>
            <a:r>
              <a:rPr lang="fi-FI" sz="1800" dirty="0"/>
              <a:t>Turvemailla painotetaan fosforin ja kaliumin lisäystä, koska typpeä vapautuu maaperästä luonnostaan hajotustoiminnan kautta.</a:t>
            </a:r>
          </a:p>
          <a:p>
            <a:pPr marL="457200" lvl="1" indent="0">
              <a:buNone/>
            </a:pPr>
            <a:endParaRPr lang="fi-FI" sz="1800" dirty="0"/>
          </a:p>
          <a:p>
            <a:pPr lvl="1"/>
            <a:r>
              <a:rPr lang="fi-FI" sz="1800" dirty="0"/>
              <a:t>Orgaanisia lannoitteita, kuten lietettä ja kompostia, hyödynnetään yhä enemmän ravinteiden kierrätyksen ja maaperän rakenteen parantamiseksi.</a:t>
            </a:r>
          </a:p>
          <a:p>
            <a:endParaRPr lang="fi-FI" sz="1400" dirty="0"/>
          </a:p>
        </p:txBody>
      </p:sp>
    </p:spTree>
    <p:extLst>
      <p:ext uri="{BB962C8B-B14F-4D97-AF65-F5344CB8AC3E}">
        <p14:creationId xmlns:p14="http://schemas.microsoft.com/office/powerpoint/2010/main" val="4036333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21371-B54A-ADE9-5CE0-809994427E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98AC44-6C46-9AA9-7CF4-26F012A42570}"/>
              </a:ext>
            </a:extLst>
          </p:cNvPr>
          <p:cNvSpPr>
            <a:spLocks noGrp="1"/>
          </p:cNvSpPr>
          <p:nvPr>
            <p:ph type="title"/>
          </p:nvPr>
        </p:nvSpPr>
        <p:spPr/>
        <p:txBody>
          <a:bodyPr/>
          <a:lstStyle/>
          <a:p>
            <a:r>
              <a:rPr lang="fi-FI" sz="3200" dirty="0"/>
              <a:t>Esimerkki PK lannoitteesta turvemaille</a:t>
            </a:r>
          </a:p>
        </p:txBody>
      </p:sp>
      <p:sp>
        <p:nvSpPr>
          <p:cNvPr id="3" name="Content Placeholder 2">
            <a:extLst>
              <a:ext uri="{FF2B5EF4-FFF2-40B4-BE49-F238E27FC236}">
                <a16:creationId xmlns:a16="http://schemas.microsoft.com/office/drawing/2014/main" id="{89D2888F-46A8-4D04-943E-EA859038A4DE}"/>
              </a:ext>
            </a:extLst>
          </p:cNvPr>
          <p:cNvSpPr>
            <a:spLocks noGrp="1"/>
          </p:cNvSpPr>
          <p:nvPr>
            <p:ph idx="1"/>
          </p:nvPr>
        </p:nvSpPr>
        <p:spPr>
          <a:xfrm>
            <a:off x="838200" y="1892808"/>
            <a:ext cx="6014292" cy="3639312"/>
          </a:xfrm>
        </p:spPr>
        <p:txBody>
          <a:bodyPr/>
          <a:lstStyle/>
          <a:p>
            <a:pPr marL="0" indent="0">
              <a:buNone/>
            </a:pPr>
            <a:r>
              <a:rPr lang="fi-FI" sz="1200" dirty="0"/>
              <a:t>Pohjatuhka, 60 %, kalium ja fosfori</a:t>
            </a:r>
          </a:p>
          <a:p>
            <a:pPr marL="0" indent="0">
              <a:buNone/>
            </a:pPr>
            <a:r>
              <a:rPr lang="fi-FI" sz="1200" dirty="0" err="1"/>
              <a:t>Meesauunin</a:t>
            </a:r>
            <a:r>
              <a:rPr lang="fi-FI" sz="1200" dirty="0"/>
              <a:t> suodatinpöly, 40 %, kalsium ja fosfori</a:t>
            </a:r>
          </a:p>
          <a:p>
            <a:pPr marL="0" indent="0">
              <a:buNone/>
            </a:pPr>
            <a:r>
              <a:rPr lang="fi-FI" sz="1200" dirty="0"/>
              <a:t>Boori lisätään lannoitevalmisteena tarvittaessa</a:t>
            </a:r>
          </a:p>
          <a:p>
            <a:pPr marL="0" indent="0">
              <a:buNone/>
            </a:pPr>
            <a:endParaRPr lang="fi-FI" sz="1400" dirty="0"/>
          </a:p>
          <a:p>
            <a:r>
              <a:rPr lang="fi-FI" sz="1400" dirty="0"/>
              <a:t>Lannoitteessa tuhka toimii kaliumin lähteenä, ja </a:t>
            </a:r>
            <a:r>
              <a:rPr lang="fi-FI" sz="1400" dirty="0" err="1"/>
              <a:t>meesauunin</a:t>
            </a:r>
            <a:r>
              <a:rPr lang="fi-FI" sz="1400" dirty="0"/>
              <a:t> suodatinpöly kalsiumin lähteenä sekä osittain komponenttina tuhkien korkeita haitta-ainepitoisuuksia laimentamaan. Jakeet ovat kuivia ja hyvin käsiteltävissä, jolloin niistä voidaan tuottaa rakeistettuja ja helposti levitettäviä tuotteita.</a:t>
            </a:r>
          </a:p>
          <a:p>
            <a:r>
              <a:rPr lang="fi-FI" sz="1400" dirty="0"/>
              <a:t>Lannoitteen levitysmäärä turvemaille on luokkaa neljä tonnia lannoitetta hehtaaria kohti, jolloin lannoitteen levityskustannus olisi hyvin maltillinen.</a:t>
            </a:r>
          </a:p>
          <a:p>
            <a:r>
              <a:rPr lang="fi-FI" sz="1400" dirty="0"/>
              <a:t>Metsälannoituksen arvon ollessa 400-600€/ha, tulisi lannoitteen arvon olla levitettynä luokkaa 100-150€/t, jotta se on hinnaltaan kilpailukykyinen perinteisiin lannoitteisiin verrattuna.</a:t>
            </a:r>
          </a:p>
          <a:p>
            <a:pPr marL="0" indent="0">
              <a:buNone/>
            </a:pPr>
            <a:endParaRPr lang="fi-FI" sz="800" dirty="0"/>
          </a:p>
        </p:txBody>
      </p:sp>
      <p:graphicFrame>
        <p:nvGraphicFramePr>
          <p:cNvPr id="5" name="Taulukko 4">
            <a:extLst>
              <a:ext uri="{FF2B5EF4-FFF2-40B4-BE49-F238E27FC236}">
                <a16:creationId xmlns:a16="http://schemas.microsoft.com/office/drawing/2014/main" id="{617AA925-C47B-2FE5-2829-F9307A388826}"/>
              </a:ext>
            </a:extLst>
          </p:cNvPr>
          <p:cNvGraphicFramePr>
            <a:graphicFrameLocks noGrp="1"/>
          </p:cNvGraphicFramePr>
          <p:nvPr>
            <p:extLst>
              <p:ext uri="{D42A27DB-BD31-4B8C-83A1-F6EECF244321}">
                <p14:modId xmlns:p14="http://schemas.microsoft.com/office/powerpoint/2010/main" val="1484083618"/>
              </p:ext>
            </p:extLst>
          </p:nvPr>
        </p:nvGraphicFramePr>
        <p:xfrm>
          <a:off x="6931734" y="1630363"/>
          <a:ext cx="3454400" cy="1333500"/>
        </p:xfrm>
        <a:graphic>
          <a:graphicData uri="http://schemas.openxmlformats.org/drawingml/2006/table">
            <a:tbl>
              <a:tblPr/>
              <a:tblGrid>
                <a:gridCol w="863600">
                  <a:extLst>
                    <a:ext uri="{9D8B030D-6E8A-4147-A177-3AD203B41FA5}">
                      <a16:colId xmlns:a16="http://schemas.microsoft.com/office/drawing/2014/main" val="462052355"/>
                    </a:ext>
                  </a:extLst>
                </a:gridCol>
                <a:gridCol w="863600">
                  <a:extLst>
                    <a:ext uri="{9D8B030D-6E8A-4147-A177-3AD203B41FA5}">
                      <a16:colId xmlns:a16="http://schemas.microsoft.com/office/drawing/2014/main" val="376502911"/>
                    </a:ext>
                  </a:extLst>
                </a:gridCol>
                <a:gridCol w="863600">
                  <a:extLst>
                    <a:ext uri="{9D8B030D-6E8A-4147-A177-3AD203B41FA5}">
                      <a16:colId xmlns:a16="http://schemas.microsoft.com/office/drawing/2014/main" val="4235203147"/>
                    </a:ext>
                  </a:extLst>
                </a:gridCol>
                <a:gridCol w="863600">
                  <a:extLst>
                    <a:ext uri="{9D8B030D-6E8A-4147-A177-3AD203B41FA5}">
                      <a16:colId xmlns:a16="http://schemas.microsoft.com/office/drawing/2014/main" val="3198895511"/>
                    </a:ext>
                  </a:extLst>
                </a:gridCol>
              </a:tblGrid>
              <a:tr h="190500">
                <a:tc gridSpan="4">
                  <a:txBody>
                    <a:bodyPr/>
                    <a:lstStyle/>
                    <a:p>
                      <a:pPr algn="ctr" fontAlgn="b"/>
                      <a:r>
                        <a:rPr lang="fi-FI" sz="1100" b="1" i="0" u="none" strike="noStrike">
                          <a:solidFill>
                            <a:srgbClr val="000000"/>
                          </a:solidFill>
                          <a:effectLst/>
                          <a:highlight>
                            <a:srgbClr val="F2F2F2"/>
                          </a:highlight>
                          <a:latin typeface="Calibri" panose="020F0502020204030204" pitchFamily="34" charset="0"/>
                        </a:rPr>
                        <a:t>Ravinnetarve, kg/ha</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fi-FI"/>
                    </a:p>
                  </a:txBody>
                  <a:tcPr/>
                </a:tc>
                <a:tc hMerge="1">
                  <a:txBody>
                    <a:bodyPr/>
                    <a:lstStyle/>
                    <a:p>
                      <a:endParaRPr lang="fi-FI"/>
                    </a:p>
                  </a:txBody>
                  <a:tcPr>
                    <a:lnL w="12700" cmpd="sng">
                      <a:noFill/>
                      <a:prstDash val="solid"/>
                    </a:lnL>
                  </a:tcPr>
                </a:tc>
                <a:tc hMerge="1">
                  <a:txBody>
                    <a:bodyPr/>
                    <a:lstStyle/>
                    <a:p>
                      <a:endParaRPr lang="fi-FI"/>
                    </a:p>
                  </a:txBody>
                  <a:tcPr/>
                </a:tc>
                <a:extLst>
                  <a:ext uri="{0D108BD9-81ED-4DB2-BD59-A6C34878D82A}">
                    <a16:rowId xmlns:a16="http://schemas.microsoft.com/office/drawing/2014/main" val="2170123036"/>
                  </a:ext>
                </a:extLst>
              </a:tr>
              <a:tr h="190500">
                <a:tc>
                  <a:txBody>
                    <a:bodyPr/>
                    <a:lstStyle/>
                    <a:p>
                      <a:pPr algn="ctr" fontAlgn="b"/>
                      <a:r>
                        <a:rPr lang="fi-FI" sz="1100" b="1" i="0" u="none" strike="noStrike" dirty="0">
                          <a:solidFill>
                            <a:srgbClr val="000000"/>
                          </a:solidFill>
                          <a:effectLst/>
                          <a:latin typeface="Calibri" panose="020F0502020204030204" pitchFamily="34" charset="0"/>
                        </a:rPr>
                        <a:t>Typpi, 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100" b="1" i="0" u="none" strike="noStrike">
                          <a:solidFill>
                            <a:srgbClr val="000000"/>
                          </a:solidFill>
                          <a:effectLst/>
                          <a:latin typeface="Calibri" panose="020F0502020204030204" pitchFamily="34" charset="0"/>
                        </a:rPr>
                        <a:t>Fosfori, P</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100" b="1" i="0" u="none" strike="noStrike">
                          <a:solidFill>
                            <a:srgbClr val="000000"/>
                          </a:solidFill>
                          <a:effectLst/>
                          <a:latin typeface="Calibri" panose="020F0502020204030204" pitchFamily="34" charset="0"/>
                        </a:rPr>
                        <a:t>Kalium, K</a:t>
                      </a:r>
                    </a:p>
                  </a:txBody>
                  <a:tcPr marL="0" marR="0" marT="0" marB="0" anchor="b">
                    <a:lnL>
                      <a:noFill/>
                    </a:lnL>
                    <a:lnR>
                      <a:noFill/>
                    </a:lnR>
                    <a:lnB w="6350" cap="flat" cmpd="sng" algn="ctr">
                      <a:solidFill>
                        <a:srgbClr val="000000"/>
                      </a:solidFill>
                      <a:prstDash val="solid"/>
                      <a:round/>
                      <a:headEnd type="none" w="med" len="med"/>
                      <a:tailEnd type="none" w="med" len="med"/>
                    </a:lnB>
                    <a:noFill/>
                  </a:tcPr>
                </a:tc>
                <a:tc>
                  <a:txBody>
                    <a:bodyPr/>
                    <a:lstStyle/>
                    <a:p>
                      <a:pPr algn="ctr" fontAlgn="b"/>
                      <a:r>
                        <a:rPr lang="fi-FI" sz="1100" b="1" i="0" u="none" strike="noStrike">
                          <a:solidFill>
                            <a:srgbClr val="000000"/>
                          </a:solidFill>
                          <a:effectLst/>
                          <a:latin typeface="Calibri" panose="020F0502020204030204" pitchFamily="34" charset="0"/>
                        </a:rPr>
                        <a:t>Boori, B</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1567326"/>
                  </a:ext>
                </a:extLst>
              </a:tr>
              <a:tr h="190500">
                <a:tc>
                  <a:txBody>
                    <a:bodyPr/>
                    <a:lstStyle/>
                    <a:p>
                      <a:pPr algn="ctr" fontAlgn="b"/>
                      <a:r>
                        <a:rPr lang="fi-FI" sz="1100" b="0" i="0" u="none" strike="noStrike">
                          <a:solidFill>
                            <a:srgbClr val="000000"/>
                          </a:solidFill>
                          <a:effectLst/>
                          <a:latin typeface="Calibri" panose="020F050202020403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fi-FI" sz="1100" b="0" i="0" u="none" strike="noStrike">
                          <a:solidFill>
                            <a:srgbClr val="000000"/>
                          </a:solidFill>
                          <a:effectLst/>
                          <a:latin typeface="Calibri" panose="020F0502020204030204" pitchFamily="34" charset="0"/>
                        </a:rPr>
                        <a:t>40</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fi-FI" sz="1100" b="0" i="0" u="none" strike="noStrike">
                          <a:solidFill>
                            <a:srgbClr val="000000"/>
                          </a:solidFill>
                          <a:effectLst/>
                          <a:latin typeface="Calibri" panose="020F0502020204030204" pitchFamily="34" charset="0"/>
                        </a:rPr>
                        <a:t>90</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fi-FI" sz="1100" b="0" i="0" u="none" strike="noStrike">
                          <a:solidFill>
                            <a:srgbClr val="000000"/>
                          </a:solidFill>
                          <a:effectLst/>
                          <a:latin typeface="Calibri" panose="020F0502020204030204" pitchFamily="34" charset="0"/>
                        </a:rPr>
                        <a:t>2</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530271392"/>
                  </a:ext>
                </a:extLst>
              </a:tr>
              <a:tr h="190500">
                <a:tc>
                  <a:txBody>
                    <a:bodyPr/>
                    <a:lstStyle/>
                    <a:p>
                      <a:pPr algn="ctr" fontAlgn="b"/>
                      <a:endParaRPr lang="fi-FI"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ctr" fontAlgn="b"/>
                      <a:endParaRPr lang="fi-FI"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ctr" fontAlgn="b"/>
                      <a:endParaRPr lang="fi-FI"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ctr" fontAlgn="b"/>
                      <a:endParaRPr lang="fi-FI"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2988229122"/>
                  </a:ext>
                </a:extLst>
              </a:tr>
              <a:tr h="190500">
                <a:tc gridSpan="4">
                  <a:txBody>
                    <a:bodyPr/>
                    <a:lstStyle/>
                    <a:p>
                      <a:pPr algn="ctr" fontAlgn="b"/>
                      <a:r>
                        <a:rPr lang="fi-FI" sz="1100" b="1" i="0" u="none" strike="noStrike" dirty="0">
                          <a:solidFill>
                            <a:srgbClr val="000000"/>
                          </a:solidFill>
                          <a:effectLst/>
                          <a:highlight>
                            <a:srgbClr val="F2F2F2"/>
                          </a:highlight>
                          <a:latin typeface="Calibri" panose="020F0502020204030204" pitchFamily="34" charset="0"/>
                        </a:rPr>
                        <a:t>Ravinnemäärä lannoitteessa, kg/ha (3,3t/ha)</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fi-FI"/>
                    </a:p>
                  </a:txBody>
                  <a:tcPr/>
                </a:tc>
                <a:tc hMerge="1">
                  <a:txBody>
                    <a:bodyPr/>
                    <a:lstStyle/>
                    <a:p>
                      <a:endParaRPr lang="fi-FI"/>
                    </a:p>
                  </a:txBody>
                  <a:tcPr>
                    <a:lnL w="12700" cmpd="sng">
                      <a:noFill/>
                      <a:prstDash val="solid"/>
                    </a:lnL>
                    <a:lnT w="12700" cmpd="sng">
                      <a:noFill/>
                      <a:prstDash val="solid"/>
                    </a:lnT>
                  </a:tcPr>
                </a:tc>
                <a:tc hMerge="1">
                  <a:txBody>
                    <a:bodyPr/>
                    <a:lstStyle/>
                    <a:p>
                      <a:endParaRPr lang="fi-FI"/>
                    </a:p>
                  </a:txBody>
                  <a:tcPr/>
                </a:tc>
                <a:extLst>
                  <a:ext uri="{0D108BD9-81ED-4DB2-BD59-A6C34878D82A}">
                    <a16:rowId xmlns:a16="http://schemas.microsoft.com/office/drawing/2014/main" val="3844721817"/>
                  </a:ext>
                </a:extLst>
              </a:tr>
              <a:tr h="190500">
                <a:tc>
                  <a:txBody>
                    <a:bodyPr/>
                    <a:lstStyle/>
                    <a:p>
                      <a:pPr algn="ctr" fontAlgn="b"/>
                      <a:r>
                        <a:rPr lang="fi-FI" sz="1100" b="1" i="0" u="none" strike="noStrike">
                          <a:solidFill>
                            <a:srgbClr val="000000"/>
                          </a:solidFill>
                          <a:effectLst/>
                          <a:latin typeface="Calibri" panose="020F0502020204030204" pitchFamily="34" charset="0"/>
                        </a:rPr>
                        <a:t>Typpi, 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100" b="1" i="0" u="none" strike="noStrike">
                          <a:solidFill>
                            <a:srgbClr val="000000"/>
                          </a:solidFill>
                          <a:effectLst/>
                          <a:latin typeface="Calibri" panose="020F0502020204030204" pitchFamily="34" charset="0"/>
                        </a:rPr>
                        <a:t>Fosfori, P</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i-FI" sz="1100" b="1" i="0" u="none" strike="noStrike">
                          <a:solidFill>
                            <a:srgbClr val="000000"/>
                          </a:solidFill>
                          <a:effectLst/>
                          <a:latin typeface="Calibri" panose="020F0502020204030204" pitchFamily="34" charset="0"/>
                        </a:rPr>
                        <a:t>Kalium, K</a:t>
                      </a:r>
                    </a:p>
                  </a:txBody>
                  <a:tcPr marL="0" marR="0" marT="0" marB="0" anchor="b">
                    <a:lnL>
                      <a:noFill/>
                    </a:lnL>
                    <a:lnR>
                      <a:noFill/>
                    </a:lnR>
                    <a:lnB w="6350" cap="flat" cmpd="sng" algn="ctr">
                      <a:solidFill>
                        <a:srgbClr val="000000"/>
                      </a:solidFill>
                      <a:prstDash val="solid"/>
                      <a:round/>
                      <a:headEnd type="none" w="med" len="med"/>
                      <a:tailEnd type="none" w="med" len="med"/>
                    </a:lnB>
                    <a:noFill/>
                  </a:tcPr>
                </a:tc>
                <a:tc>
                  <a:txBody>
                    <a:bodyPr/>
                    <a:lstStyle/>
                    <a:p>
                      <a:pPr algn="ctr" fontAlgn="b"/>
                      <a:r>
                        <a:rPr lang="fi-FI" sz="1100" b="1" i="0" u="none" strike="noStrike">
                          <a:solidFill>
                            <a:srgbClr val="000000"/>
                          </a:solidFill>
                          <a:effectLst/>
                          <a:latin typeface="Calibri" panose="020F0502020204030204" pitchFamily="34" charset="0"/>
                        </a:rPr>
                        <a:t>Boori, B</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7415831"/>
                  </a:ext>
                </a:extLst>
              </a:tr>
              <a:tr h="190500">
                <a:tc>
                  <a:txBody>
                    <a:bodyPr/>
                    <a:lstStyle/>
                    <a:p>
                      <a:pPr algn="ctr" fontAlgn="b"/>
                      <a:r>
                        <a:rPr lang="fi-FI" sz="1100" b="0" i="0" u="none" strike="noStrike">
                          <a:solidFill>
                            <a:srgbClr val="000000"/>
                          </a:solidFill>
                          <a:effectLst/>
                          <a:latin typeface="Calibri" panose="020F0502020204030204" pitchFamily="34" charset="0"/>
                        </a:rPr>
                        <a:t>0</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fi-FI" sz="1100" b="0" i="0" u="none" strike="noStrike">
                          <a:solidFill>
                            <a:srgbClr val="000000"/>
                          </a:solidFill>
                          <a:effectLst/>
                          <a:latin typeface="Calibri" panose="020F0502020204030204" pitchFamily="34" charset="0"/>
                        </a:rPr>
                        <a:t>40</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fi-FI" sz="1100" b="0" i="0" u="none" strike="noStrike">
                          <a:solidFill>
                            <a:srgbClr val="000000"/>
                          </a:solidFill>
                          <a:effectLst/>
                          <a:latin typeface="Calibri" panose="020F0502020204030204" pitchFamily="34" charset="0"/>
                        </a:rPr>
                        <a:t>100</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fi-FI" sz="1100" b="0" i="0" u="none" strike="noStrike" dirty="0">
                          <a:solidFill>
                            <a:srgbClr val="000000"/>
                          </a:solidFill>
                          <a:effectLst/>
                          <a:latin typeface="Calibri" panose="020F0502020204030204" pitchFamily="34" charset="0"/>
                        </a:rPr>
                        <a:t>2</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032408340"/>
                  </a:ext>
                </a:extLst>
              </a:tr>
            </a:tbl>
          </a:graphicData>
        </a:graphic>
      </p:graphicFrame>
    </p:spTree>
    <p:extLst>
      <p:ext uri="{BB962C8B-B14F-4D97-AF65-F5344CB8AC3E}">
        <p14:creationId xmlns:p14="http://schemas.microsoft.com/office/powerpoint/2010/main" val="3096131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F719C-F31E-6F82-91A9-8393E51A43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31D087-7231-8444-394F-F8F4D94E00A2}"/>
              </a:ext>
            </a:extLst>
          </p:cNvPr>
          <p:cNvSpPr>
            <a:spLocks noGrp="1"/>
          </p:cNvSpPr>
          <p:nvPr>
            <p:ph type="title"/>
          </p:nvPr>
        </p:nvSpPr>
        <p:spPr/>
        <p:txBody>
          <a:bodyPr/>
          <a:lstStyle/>
          <a:p>
            <a:r>
              <a:rPr lang="fi-FI" sz="3200" dirty="0"/>
              <a:t>Esimerkki NPK lannoitteesta kivennäismaille</a:t>
            </a:r>
          </a:p>
        </p:txBody>
      </p:sp>
      <p:sp>
        <p:nvSpPr>
          <p:cNvPr id="3" name="Content Placeholder 2">
            <a:extLst>
              <a:ext uri="{FF2B5EF4-FFF2-40B4-BE49-F238E27FC236}">
                <a16:creationId xmlns:a16="http://schemas.microsoft.com/office/drawing/2014/main" id="{732DD11F-182B-4F52-CD10-D8B6E3415172}"/>
              </a:ext>
            </a:extLst>
          </p:cNvPr>
          <p:cNvSpPr>
            <a:spLocks noGrp="1"/>
          </p:cNvSpPr>
          <p:nvPr>
            <p:ph idx="1"/>
          </p:nvPr>
        </p:nvSpPr>
        <p:spPr>
          <a:xfrm>
            <a:off x="838200" y="1892808"/>
            <a:ext cx="6014292" cy="3639312"/>
          </a:xfrm>
        </p:spPr>
        <p:txBody>
          <a:bodyPr/>
          <a:lstStyle/>
          <a:p>
            <a:pPr marL="0" indent="0">
              <a:buNone/>
            </a:pPr>
            <a:r>
              <a:rPr lang="fi-FI" sz="1200" dirty="0"/>
              <a:t>Komposti, 65 %, typpi, fosfori, kalium</a:t>
            </a:r>
          </a:p>
          <a:p>
            <a:pPr marL="0" indent="0">
              <a:buNone/>
            </a:pPr>
            <a:r>
              <a:rPr lang="fi-FI" sz="1200" dirty="0"/>
              <a:t>Lentotuhka, 10 %, kalium ja fosfori</a:t>
            </a:r>
          </a:p>
          <a:p>
            <a:pPr marL="0" indent="0">
              <a:buNone/>
            </a:pPr>
            <a:r>
              <a:rPr lang="fi-FI" sz="1200" dirty="0" err="1"/>
              <a:t>Meesauunin</a:t>
            </a:r>
            <a:r>
              <a:rPr lang="fi-FI" sz="1200" dirty="0"/>
              <a:t> suodatinpöly, 25 %, kalsium ja fosfori</a:t>
            </a:r>
          </a:p>
          <a:p>
            <a:pPr marL="0" indent="0">
              <a:buNone/>
            </a:pPr>
            <a:r>
              <a:rPr lang="fi-FI" sz="1200" dirty="0"/>
              <a:t>Boori lisätään lannoitevalmisteena tarvittaessa</a:t>
            </a:r>
          </a:p>
          <a:p>
            <a:endParaRPr lang="fi-FI" sz="1200" dirty="0"/>
          </a:p>
          <a:p>
            <a:r>
              <a:rPr lang="fi-FI" sz="1200" dirty="0"/>
              <a:t>Lannoitteessa komposti toimii typen lähteenä, tämän orgaanisen biomassan kompostoinnin vaihtoehtona toimii kalkkistabilointi. Eli, tuhkat sekä kalkit voidaan hyödyntää myös orgaanisen aineen hygienisoinnissa pH:n säädön kautta, sekä raaka-aineiden käsittelyssä ja rakeistuksessa kovettavana sideaineena. Kompostin korkea kosteus voi aiheuttaa kohonneita levityskustannuksia, joita voidaan laskea tarvittaessa esikuivauksen avulla.</a:t>
            </a:r>
          </a:p>
          <a:p>
            <a:r>
              <a:rPr lang="fi-FI" sz="1200" dirty="0"/>
              <a:t>Lannoitteen levitysmäärä kuiville kangasmaille olisi alle viisi tonnia lannoitetta hehtaaria kohti, jolloin lannoitteen levityskustannus olisi maltillinen.</a:t>
            </a:r>
          </a:p>
          <a:p>
            <a:r>
              <a:rPr lang="fi-FI" sz="1200" dirty="0"/>
              <a:t>Metsälannoituksen arvon ollessa 400-600€/ha, tulisi lannoitteen arvon olla levitettynä luokkaa 80-120€/t, jotta se on hinnaltaan kilpailukykyinen.</a:t>
            </a:r>
          </a:p>
          <a:p>
            <a:pPr marL="0" indent="0">
              <a:buNone/>
            </a:pPr>
            <a:endParaRPr lang="fi-FI" sz="800" dirty="0"/>
          </a:p>
        </p:txBody>
      </p:sp>
      <p:pic>
        <p:nvPicPr>
          <p:cNvPr id="6" name="Kuva 5">
            <a:extLst>
              <a:ext uri="{FF2B5EF4-FFF2-40B4-BE49-F238E27FC236}">
                <a16:creationId xmlns:a16="http://schemas.microsoft.com/office/drawing/2014/main" id="{D3BC350A-8BC3-47B0-DA21-D1019BFB1E4F}"/>
              </a:ext>
            </a:extLst>
          </p:cNvPr>
          <p:cNvPicPr>
            <a:picLocks noChangeAspect="1"/>
          </p:cNvPicPr>
          <p:nvPr/>
        </p:nvPicPr>
        <p:blipFill>
          <a:blip r:embed="rId2"/>
          <a:stretch>
            <a:fillRect/>
          </a:stretch>
        </p:blipFill>
        <p:spPr>
          <a:xfrm>
            <a:off x="6852492" y="1593377"/>
            <a:ext cx="3164098" cy="1511939"/>
          </a:xfrm>
          <a:prstGeom prst="rect">
            <a:avLst/>
          </a:prstGeom>
        </p:spPr>
      </p:pic>
    </p:spTree>
    <p:extLst>
      <p:ext uri="{BB962C8B-B14F-4D97-AF65-F5344CB8AC3E}">
        <p14:creationId xmlns:p14="http://schemas.microsoft.com/office/powerpoint/2010/main" val="3465111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192DA-79ED-187C-0A57-86F914C8EB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CD5D40-6D69-5B98-AFA1-A86FA65509FD}"/>
              </a:ext>
            </a:extLst>
          </p:cNvPr>
          <p:cNvSpPr>
            <a:spLocks noGrp="1"/>
          </p:cNvSpPr>
          <p:nvPr>
            <p:ph type="title"/>
          </p:nvPr>
        </p:nvSpPr>
        <p:spPr/>
        <p:txBody>
          <a:bodyPr/>
          <a:lstStyle/>
          <a:p>
            <a:r>
              <a:rPr lang="fi-FI" sz="3200" dirty="0"/>
              <a:t>MERI-LAPIN METSÄLANNOITEPOTENTIAALI</a:t>
            </a:r>
          </a:p>
        </p:txBody>
      </p:sp>
      <p:sp>
        <p:nvSpPr>
          <p:cNvPr id="3" name="Content Placeholder 2">
            <a:extLst>
              <a:ext uri="{FF2B5EF4-FFF2-40B4-BE49-F238E27FC236}">
                <a16:creationId xmlns:a16="http://schemas.microsoft.com/office/drawing/2014/main" id="{6B738F07-D022-D718-A7AA-868389CB873B}"/>
              </a:ext>
            </a:extLst>
          </p:cNvPr>
          <p:cNvSpPr>
            <a:spLocks noGrp="1"/>
          </p:cNvSpPr>
          <p:nvPr>
            <p:ph idx="1"/>
          </p:nvPr>
        </p:nvSpPr>
        <p:spPr/>
        <p:txBody>
          <a:bodyPr/>
          <a:lstStyle/>
          <a:p>
            <a:r>
              <a:rPr lang="fi-FI" sz="1600" dirty="0"/>
              <a:t>Meri-Lapissa on suuri metsälannoitteiden tuotantopotentiaali, jonka mahdollistavat alueen monipuoliset teolliset toiminnot, joista on saatavilla kattavasti raaka-aineita.</a:t>
            </a:r>
          </a:p>
          <a:p>
            <a:r>
              <a:rPr lang="fi-FI" sz="1600" dirty="0"/>
              <a:t>Biotuotetehtaan omat sivuvirrat mahdollistavat peruskomponenttien saatavuuden, joiden avulla liiketoiminta voidaan saada nopeastikin käyntiin.</a:t>
            </a:r>
          </a:p>
          <a:p>
            <a:r>
              <a:rPr lang="fi-FI" sz="1600" dirty="0"/>
              <a:t>NPK- lannoitteessa pohja- ja lentotuhkat sekä </a:t>
            </a:r>
            <a:r>
              <a:rPr lang="fi-FI" sz="1600" dirty="0" err="1"/>
              <a:t>meesauunin</a:t>
            </a:r>
            <a:r>
              <a:rPr lang="fi-FI" sz="1600" dirty="0"/>
              <a:t> suodinpöly toimisivat runkomateriaalina, jolloin niiden saatavuus määrittelevät tuotantomäärän potentiaalin. PK- lannoitteen tuotantomäärä voisi olla 10 000 – 20 000 tonnia vuosittain Kemin Metsä </a:t>
            </a:r>
            <a:r>
              <a:rPr lang="fi-FI" sz="1600" dirty="0" err="1"/>
              <a:t>Fibren</a:t>
            </a:r>
            <a:r>
              <a:rPr lang="fi-FI" sz="1600" dirty="0"/>
              <a:t> raaka-ainevirtaan perustuen.</a:t>
            </a:r>
          </a:p>
          <a:p>
            <a:r>
              <a:rPr lang="fi-FI" sz="1600" dirty="0"/>
              <a:t>Lannoitetuotannon skaalautuvuutta ja laatua voidaan optimoida ulkopuolisten toimijoiden raaka-ainevirtojen avulla. Typpeä sisältävän materiaalin hyödyntäminen NPK- lannoitteessa, voisi alkuvaiheessa perustua ulkopuoliseen kompostiin, joka voisi myöhäisemmässä vaiheessa korvautu omien lietteitä sisältävien sivuvirtojen käsittelyn ja kompostoinnin avulla.</a:t>
            </a:r>
          </a:p>
          <a:p>
            <a:endParaRPr lang="fi-FI" sz="1400" dirty="0"/>
          </a:p>
        </p:txBody>
      </p:sp>
    </p:spTree>
    <p:extLst>
      <p:ext uri="{BB962C8B-B14F-4D97-AF65-F5344CB8AC3E}">
        <p14:creationId xmlns:p14="http://schemas.microsoft.com/office/powerpoint/2010/main" val="2683991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19EAE-A006-00E3-6DAC-33ECA8D47B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38B874-5CFA-6D7F-B779-6D5BD8E237A8}"/>
              </a:ext>
            </a:extLst>
          </p:cNvPr>
          <p:cNvSpPr>
            <a:spLocks noGrp="1"/>
          </p:cNvSpPr>
          <p:nvPr>
            <p:ph type="title"/>
          </p:nvPr>
        </p:nvSpPr>
        <p:spPr/>
        <p:txBody>
          <a:bodyPr/>
          <a:lstStyle/>
          <a:p>
            <a:r>
              <a:rPr lang="fi-FI" sz="3200" dirty="0"/>
              <a:t>KUSTANNUKSET JA KÄSITTELYTARVE</a:t>
            </a:r>
          </a:p>
        </p:txBody>
      </p:sp>
      <p:sp>
        <p:nvSpPr>
          <p:cNvPr id="3" name="Content Placeholder 2">
            <a:extLst>
              <a:ext uri="{FF2B5EF4-FFF2-40B4-BE49-F238E27FC236}">
                <a16:creationId xmlns:a16="http://schemas.microsoft.com/office/drawing/2014/main" id="{42127D4F-45D0-EEF9-33B5-2AC945D11392}"/>
              </a:ext>
            </a:extLst>
          </p:cNvPr>
          <p:cNvSpPr>
            <a:spLocks noGrp="1"/>
          </p:cNvSpPr>
          <p:nvPr>
            <p:ph idx="1"/>
          </p:nvPr>
        </p:nvSpPr>
        <p:spPr/>
        <p:txBody>
          <a:bodyPr/>
          <a:lstStyle/>
          <a:p>
            <a:r>
              <a:rPr lang="fi-FI" sz="1600" dirty="0"/>
              <a:t>Lähtökohtaisesti sivuvirtoina saatavat materiaalit ja komponentit ovat edullisempia kuin ensiökäyttöön tuotetut lannoitteet, jolloin kierrätyslannoitteiden avulla on mahdollista saavuttaa merkittäviä kustannussäästöjä.</a:t>
            </a:r>
          </a:p>
          <a:p>
            <a:r>
              <a:rPr lang="fi-FI" sz="1600" dirty="0"/>
              <a:t>Perinteisiin lannoitteisiin verrattuna kierrätyslannoitteiden levitysmäärät ovat suurempia, jolloin niiden logistiikka ja levityskustannukset ovat suuremmassa roolissa kuin perinteisissä lannoitteissa. Lähtökohtaisesti kierrätyslannoitteet hyödynnetään tuotantopaikan lähiympäristössä, jolloin rahtikustannuksien osuus on verrattain alhainen.</a:t>
            </a:r>
          </a:p>
          <a:p>
            <a:r>
              <a:rPr lang="fi-FI" sz="1600" dirty="0"/>
              <a:t>Lannoituskustannuksen ollessa luokkaa 100€/t kierrätyslannoitetta, ja levityskustannuksen ollessa luokkaa 35€/t, ja logistiikan ollessa 15€/t tasolla, jäisi lannoitteen arvoksi noin 50€/tonni.</a:t>
            </a:r>
          </a:p>
          <a:p>
            <a:r>
              <a:rPr lang="fi-FI" sz="1600" dirty="0"/>
              <a:t>Osa sivuvirroista on hyödynnettävissä ja levitettävissä sellaisenaan, mutta joissain käyttökohteissa lannoitteet halutaan esikäsitellä ja levittää esimerkiksi rakeistettuna, jolloin niiden levityksessä vältytään pölyämiseltä. Tällöin ravinteetkaan eivät huuhtoutuisi liian helposti, vaan ne varastoituvat maaperään pidemmäksi aikaa.</a:t>
            </a:r>
          </a:p>
          <a:p>
            <a:endParaRPr lang="fi-FI" sz="1400" dirty="0"/>
          </a:p>
        </p:txBody>
      </p:sp>
    </p:spTree>
    <p:extLst>
      <p:ext uri="{BB962C8B-B14F-4D97-AF65-F5344CB8AC3E}">
        <p14:creationId xmlns:p14="http://schemas.microsoft.com/office/powerpoint/2010/main" val="388674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A3552-E474-5903-B76B-A7E7BC2E4B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4A91F1-316E-76B5-DB20-540F44913B63}"/>
              </a:ext>
            </a:extLst>
          </p:cNvPr>
          <p:cNvSpPr>
            <a:spLocks noGrp="1"/>
          </p:cNvSpPr>
          <p:nvPr>
            <p:ph type="title"/>
          </p:nvPr>
        </p:nvSpPr>
        <p:spPr/>
        <p:txBody>
          <a:bodyPr/>
          <a:lstStyle/>
          <a:p>
            <a:r>
              <a:rPr lang="fi-FI" sz="3200" dirty="0"/>
              <a:t>LAINSÄÄDÄNTÖ JA SEN HAASTEET</a:t>
            </a:r>
          </a:p>
        </p:txBody>
      </p:sp>
      <p:sp>
        <p:nvSpPr>
          <p:cNvPr id="3" name="Content Placeholder 2">
            <a:extLst>
              <a:ext uri="{FF2B5EF4-FFF2-40B4-BE49-F238E27FC236}">
                <a16:creationId xmlns:a16="http://schemas.microsoft.com/office/drawing/2014/main" id="{21A05825-D6A9-773B-12C2-F7AEDFDBB0B1}"/>
              </a:ext>
            </a:extLst>
          </p:cNvPr>
          <p:cNvSpPr>
            <a:spLocks noGrp="1"/>
          </p:cNvSpPr>
          <p:nvPr>
            <p:ph idx="1"/>
          </p:nvPr>
        </p:nvSpPr>
        <p:spPr/>
        <p:txBody>
          <a:bodyPr/>
          <a:lstStyle/>
          <a:p>
            <a:r>
              <a:rPr lang="fi-FI" sz="1600" dirty="0"/>
              <a:t>Lannoitteita ohjaa kansallinen ja EU lainsäädäntö, joka asettaa vaatimuksia ja osin haasteitakin lannoitteiden tuotannolle ja käytölle.</a:t>
            </a:r>
          </a:p>
          <a:p>
            <a:pPr lvl="1"/>
            <a:r>
              <a:rPr lang="fi-FI" sz="1600" dirty="0"/>
              <a:t>Uudistunut EU- lainsäädäntö mahdollistaa sisämarkkinat nyt myös orgaanisille lannoitteille ja maanparannusaineille.</a:t>
            </a:r>
          </a:p>
          <a:p>
            <a:pPr lvl="1"/>
            <a:r>
              <a:rPr lang="fi-FI" sz="1600" dirty="0"/>
              <a:t>Tuotteistetut lannoitevalmisteet voidaan myös CE- merkitä.</a:t>
            </a:r>
          </a:p>
          <a:p>
            <a:r>
              <a:rPr lang="fi-FI" sz="1600" dirty="0"/>
              <a:t>Orgaaniset ja epäorgaaniset raaka-aineet lannoitteissa</a:t>
            </a:r>
          </a:p>
          <a:p>
            <a:pPr lvl="1"/>
            <a:r>
              <a:rPr lang="fi-FI" sz="1600" dirty="0"/>
              <a:t>Rakeistettuun tuhkalannoitteeseen voidaan lisätä orgaanista lannoitevalmistetta sen käyttökelpoisuuden lisäämiseksi tai vähimmäisvaatimusten täyttämiseksi.</a:t>
            </a:r>
          </a:p>
          <a:p>
            <a:pPr lvl="1"/>
            <a:r>
              <a:rPr lang="fi-FI" sz="1600" dirty="0"/>
              <a:t>Orgaaniset syötteet on hygienisoitava prosessimenetelmillä, joko kalkkistabiloinnin, kompostoinnin tai termisten käsittelyiden avulla, jotta niitä voidaan käyttää lannoitteissa.</a:t>
            </a:r>
          </a:p>
          <a:p>
            <a:pPr lvl="1"/>
            <a:r>
              <a:rPr lang="fi-FI" sz="1600" dirty="0"/>
              <a:t>Orgaanisten syötteiden käyttö on luvanvaraista, mutta ne voidaan saada myös metsälannoitekäyttöön.</a:t>
            </a:r>
          </a:p>
          <a:p>
            <a:endParaRPr lang="fi-FI" sz="1400" dirty="0"/>
          </a:p>
        </p:txBody>
      </p:sp>
    </p:spTree>
    <p:extLst>
      <p:ext uri="{BB962C8B-B14F-4D97-AF65-F5344CB8AC3E}">
        <p14:creationId xmlns:p14="http://schemas.microsoft.com/office/powerpoint/2010/main" val="1560144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10DFB-79ED-DA96-7B98-5A770C9183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CFAF72-5244-C149-266E-011479C7A263}"/>
              </a:ext>
            </a:extLst>
          </p:cNvPr>
          <p:cNvSpPr>
            <a:spLocks noGrp="1"/>
          </p:cNvSpPr>
          <p:nvPr>
            <p:ph type="title"/>
          </p:nvPr>
        </p:nvSpPr>
        <p:spPr/>
        <p:txBody>
          <a:bodyPr/>
          <a:lstStyle/>
          <a:p>
            <a:r>
              <a:rPr lang="fi-FI" sz="3200" dirty="0"/>
              <a:t>TUOTANNON ALOITUS JA LUVITUS</a:t>
            </a:r>
          </a:p>
        </p:txBody>
      </p:sp>
      <p:sp>
        <p:nvSpPr>
          <p:cNvPr id="3" name="Content Placeholder 2">
            <a:extLst>
              <a:ext uri="{FF2B5EF4-FFF2-40B4-BE49-F238E27FC236}">
                <a16:creationId xmlns:a16="http://schemas.microsoft.com/office/drawing/2014/main" id="{0149F40A-4AF8-5DBF-F102-63BE76EBE719}"/>
              </a:ext>
            </a:extLst>
          </p:cNvPr>
          <p:cNvSpPr>
            <a:spLocks noGrp="1"/>
          </p:cNvSpPr>
          <p:nvPr>
            <p:ph idx="1"/>
          </p:nvPr>
        </p:nvSpPr>
        <p:spPr/>
        <p:txBody>
          <a:bodyPr/>
          <a:lstStyle/>
          <a:p>
            <a:r>
              <a:rPr lang="fi-FI" sz="1600" dirty="0"/>
              <a:t>Orgaanisten metsätalouslannoitteiden tuotteistus ja käyttö on aloitettava suunnitellusti, ja niiden koekäyttö ja kaupallistaminen on vaiheistettava.</a:t>
            </a:r>
          </a:p>
          <a:p>
            <a:pPr lvl="1"/>
            <a:r>
              <a:rPr lang="fi-FI" sz="1600" dirty="0"/>
              <a:t>Koetoimintalupa lannoitteen kenttäkokeisiin</a:t>
            </a:r>
          </a:p>
          <a:p>
            <a:pPr lvl="2"/>
            <a:r>
              <a:rPr lang="fi-FI" sz="1600" dirty="0"/>
              <a:t>EVIRA voi myöntää orgaanisten metsälannoitteiden käytölle koe- ja tutkimustoimintaluvan. Koetoimintalupia on suomessa annettu useille hankkeille.</a:t>
            </a:r>
          </a:p>
          <a:p>
            <a:pPr lvl="1"/>
            <a:r>
              <a:rPr lang="fi-FI" sz="1600" dirty="0"/>
              <a:t>Todentaminen</a:t>
            </a:r>
          </a:p>
          <a:p>
            <a:pPr lvl="2"/>
            <a:r>
              <a:rPr lang="fi-FI" sz="1600" dirty="0"/>
              <a:t>Kenttäkokeet, tuotteiden toimivuuden ja muun muassa haitta-aineiden liukoisuuden todentamiseksi.</a:t>
            </a:r>
          </a:p>
          <a:p>
            <a:pPr lvl="1"/>
            <a:r>
              <a:rPr lang="fi-FI" sz="1600" dirty="0"/>
              <a:t>Ilmoitusvelvollisuus lannoitteiden tuotannon aloituksesta</a:t>
            </a:r>
          </a:p>
          <a:p>
            <a:pPr lvl="2"/>
            <a:r>
              <a:rPr lang="fi-FI" sz="1600" dirty="0"/>
              <a:t>Toiminnanharjoittajan on tehtävä kirjallinen ilmoitus </a:t>
            </a:r>
            <a:r>
              <a:rPr lang="fi-FI" sz="1600" dirty="0" err="1"/>
              <a:t>EVIRA:lle</a:t>
            </a:r>
            <a:r>
              <a:rPr lang="fi-FI" sz="1600" dirty="0"/>
              <a:t> </a:t>
            </a:r>
            <a:r>
              <a:rPr lang="fi-FI" sz="1600" dirty="0" err="1"/>
              <a:t>toiminna</a:t>
            </a:r>
            <a:r>
              <a:rPr lang="fi-FI" sz="1600" dirty="0"/>
              <a:t> käynnistymisestä. Toimintaa ohjaa kirjanpitovelvollisuus ja toiminnanharjoittajalla on oltava omavalvonta ja omavalvontajärjestelmä</a:t>
            </a:r>
          </a:p>
          <a:p>
            <a:r>
              <a:rPr lang="fi-FI" sz="1600" dirty="0"/>
              <a:t>Kierrätyslannoitteiden tutkimukseen ja tuotteistukseen on tehty useita hankkeita, joiden kautta orgaanisia metsälannoitteita on saatu jo kaupalliseenkin käyttöön.</a:t>
            </a:r>
          </a:p>
          <a:p>
            <a:endParaRPr lang="fi-FI" sz="1400" dirty="0"/>
          </a:p>
        </p:txBody>
      </p:sp>
    </p:spTree>
    <p:extLst>
      <p:ext uri="{BB962C8B-B14F-4D97-AF65-F5344CB8AC3E}">
        <p14:creationId xmlns:p14="http://schemas.microsoft.com/office/powerpoint/2010/main" val="2038743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822C1-2AA1-154D-ECB5-35B8B8D046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82F9BE-4A41-EBF7-9CAC-0D1ECF929315}"/>
              </a:ext>
            </a:extLst>
          </p:cNvPr>
          <p:cNvSpPr>
            <a:spLocks noGrp="1"/>
          </p:cNvSpPr>
          <p:nvPr>
            <p:ph type="title"/>
          </p:nvPr>
        </p:nvSpPr>
        <p:spPr/>
        <p:txBody>
          <a:bodyPr/>
          <a:lstStyle/>
          <a:p>
            <a:r>
              <a:rPr lang="fi-FI" sz="3200" dirty="0"/>
              <a:t>JOHTOPÄÄTÖKSET</a:t>
            </a:r>
          </a:p>
        </p:txBody>
      </p:sp>
      <p:sp>
        <p:nvSpPr>
          <p:cNvPr id="3" name="Content Placeholder 2">
            <a:extLst>
              <a:ext uri="{FF2B5EF4-FFF2-40B4-BE49-F238E27FC236}">
                <a16:creationId xmlns:a16="http://schemas.microsoft.com/office/drawing/2014/main" id="{C1568019-AD30-4E2C-D613-FF833A00D000}"/>
              </a:ext>
            </a:extLst>
          </p:cNvPr>
          <p:cNvSpPr>
            <a:spLocks noGrp="1"/>
          </p:cNvSpPr>
          <p:nvPr>
            <p:ph idx="1"/>
          </p:nvPr>
        </p:nvSpPr>
        <p:spPr/>
        <p:txBody>
          <a:bodyPr/>
          <a:lstStyle/>
          <a:p>
            <a:r>
              <a:rPr lang="fi-FI" sz="1400" dirty="0"/>
              <a:t>Teollisuuden sivuvirtojen potentiaali ja arvo kiertotalouslannoitteiden raaka-aineena on tunnistettu, ja Meri-Lapissa ne tarjoavat järkevän mittaluokan ravinteiden hyödyntämiseksi ja kierrätyslannoitteiden tuottamiseksi.</a:t>
            </a:r>
          </a:p>
          <a:p>
            <a:r>
              <a:rPr lang="fi-FI" sz="1400" dirty="0"/>
              <a:t>Kierrätyslannoitteille on olemassa aito tarve, ja niiden markkinat ja tuotanto- sekä jalostusteknologioiden olemassaolo tarjoavat teollisen mittakaavan ja kasvavan liiketoimintamahdollisuuden, mutta kohtalaisen pienessä mittakaavassa.</a:t>
            </a:r>
          </a:p>
          <a:p>
            <a:r>
              <a:rPr lang="fi-FI" sz="1400" dirty="0"/>
              <a:t>Toiminnan aloitus on mahdollista käynnistää ilman mittavia investointitarpeita, mutta markkinat mahdollistavat suurten volyymien ja teknisesti korkeatasoisempienkin lannoitteiden tuotannon tulevaisuudessa.</a:t>
            </a:r>
          </a:p>
          <a:p>
            <a:r>
              <a:rPr lang="fi-FI" sz="1400" dirty="0"/>
              <a:t>Lannoitteiden tuotanto tarjoaa mahdollisuuden rakentaa uusia arvoketjuja ja yhteistyöverkostoja, jotka tarvitaan uuden liiketoiminnan käynnistämiseksi.</a:t>
            </a:r>
          </a:p>
          <a:p>
            <a:r>
              <a:rPr lang="fi-FI" sz="1400" dirty="0"/>
              <a:t>Tietyt komponentit, kuten tuhkankiteytyksen rejekti, tarjoavat mahdollisuuden kehittää ja jalostaa merkittävästi korkeamman jalostusasteen ja kustannustason lannoitevalmisteita, kuin pelkät kierrätyslannoitteet ovat ja niiden toimitusketjut voivat yltää kauemmaksikin.</a:t>
            </a:r>
          </a:p>
          <a:p>
            <a:endParaRPr lang="fi-FI" sz="1400" dirty="0"/>
          </a:p>
        </p:txBody>
      </p:sp>
    </p:spTree>
    <p:extLst>
      <p:ext uri="{BB962C8B-B14F-4D97-AF65-F5344CB8AC3E}">
        <p14:creationId xmlns:p14="http://schemas.microsoft.com/office/powerpoint/2010/main" val="2978139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53CC1-28BC-4458-07D5-7FB4D2B6F9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1292C4-DBD6-9E07-7162-7207AC1A4313}"/>
              </a:ext>
            </a:extLst>
          </p:cNvPr>
          <p:cNvSpPr>
            <a:spLocks noGrp="1"/>
          </p:cNvSpPr>
          <p:nvPr>
            <p:ph type="title"/>
          </p:nvPr>
        </p:nvSpPr>
        <p:spPr/>
        <p:txBody>
          <a:bodyPr/>
          <a:lstStyle/>
          <a:p>
            <a:r>
              <a:rPr lang="fi-FI" sz="3200" dirty="0"/>
              <a:t>LÄHTEET JA LIITTEET</a:t>
            </a:r>
          </a:p>
        </p:txBody>
      </p:sp>
      <p:sp>
        <p:nvSpPr>
          <p:cNvPr id="3" name="Content Placeholder 2">
            <a:extLst>
              <a:ext uri="{FF2B5EF4-FFF2-40B4-BE49-F238E27FC236}">
                <a16:creationId xmlns:a16="http://schemas.microsoft.com/office/drawing/2014/main" id="{A7F26EA3-CD1E-8CBD-0078-06216CF8C0D9}"/>
              </a:ext>
            </a:extLst>
          </p:cNvPr>
          <p:cNvSpPr>
            <a:spLocks noGrp="1"/>
          </p:cNvSpPr>
          <p:nvPr>
            <p:ph idx="1"/>
          </p:nvPr>
        </p:nvSpPr>
        <p:spPr/>
        <p:txBody>
          <a:bodyPr/>
          <a:lstStyle/>
          <a:p>
            <a:pPr marL="457200" indent="-457200">
              <a:buFont typeface="+mj-lt"/>
              <a:buAutoNum type="arabicPeriod"/>
            </a:pPr>
            <a:r>
              <a:rPr lang="en-US" sz="1400" dirty="0">
                <a:hlinkClick r:id="rId2"/>
              </a:rPr>
              <a:t>Europe Fertilizers Market SIZE &amp; SHARE ANALYSIS - GROWTH TRENDS &amp; FORECASTS UP TO 2030</a:t>
            </a:r>
            <a:endParaRPr lang="en-US" sz="1400" dirty="0"/>
          </a:p>
          <a:p>
            <a:pPr marL="457200" indent="-457200">
              <a:buFont typeface="+mj-lt"/>
              <a:buAutoNum type="arabicPeriod"/>
            </a:pPr>
            <a:endParaRPr lang="fi-FI" sz="1400" dirty="0"/>
          </a:p>
          <a:p>
            <a:pPr marL="457200" indent="-457200">
              <a:buFont typeface="+mj-lt"/>
              <a:buAutoNum type="arabicPeriod"/>
            </a:pPr>
            <a:r>
              <a:rPr lang="fi-FI" sz="1400" dirty="0">
                <a:hlinkClick r:id="rId3"/>
              </a:rPr>
              <a:t>Suomen biokaasu &amp; biokierto RY - Kierrätyslannoitteiden </a:t>
            </a:r>
            <a:r>
              <a:rPr lang="fi-FI" sz="1400" dirty="0" err="1">
                <a:hlinkClick r:id="rId3"/>
              </a:rPr>
              <a:t>tilastija</a:t>
            </a:r>
            <a:endParaRPr lang="fi-FI" sz="1400" dirty="0"/>
          </a:p>
          <a:p>
            <a:pPr marL="457200" indent="-457200">
              <a:buFont typeface="+mj-lt"/>
              <a:buAutoNum type="arabicPeriod"/>
            </a:pPr>
            <a:endParaRPr lang="fi-FI" sz="1400" dirty="0"/>
          </a:p>
          <a:p>
            <a:pPr marL="457200" indent="-457200">
              <a:buFont typeface="+mj-lt"/>
              <a:buAutoNum type="arabicPeriod"/>
            </a:pPr>
            <a:r>
              <a:rPr lang="fi-FI" sz="1400" dirty="0">
                <a:hlinkClick r:id="rId4"/>
              </a:rPr>
              <a:t>Mervi Matikainen - Puutuhkalannoituksen vaikutus puun kasvuun</a:t>
            </a:r>
            <a:endParaRPr lang="fi-FI" sz="1400" dirty="0"/>
          </a:p>
          <a:p>
            <a:pPr marL="457200" indent="-457200">
              <a:buFont typeface="+mj-lt"/>
              <a:buAutoNum type="arabicPeriod"/>
            </a:pPr>
            <a:endParaRPr lang="fi-FI" sz="1400" dirty="0"/>
          </a:p>
          <a:p>
            <a:pPr marL="457200" indent="-457200">
              <a:buFont typeface="+mj-lt"/>
              <a:buAutoNum type="arabicPeriod"/>
            </a:pPr>
            <a:r>
              <a:rPr lang="fi-FI" sz="1400" dirty="0">
                <a:hlinkClick r:id="rId5"/>
              </a:rPr>
              <a:t>Lapin AMK - Tuhkat kiertotaloudessa</a:t>
            </a:r>
            <a:endParaRPr lang="fi-FI" sz="1400" dirty="0"/>
          </a:p>
          <a:p>
            <a:endParaRPr lang="fi-FI" sz="1400" dirty="0"/>
          </a:p>
        </p:txBody>
      </p:sp>
    </p:spTree>
    <p:extLst>
      <p:ext uri="{BB962C8B-B14F-4D97-AF65-F5344CB8AC3E}">
        <p14:creationId xmlns:p14="http://schemas.microsoft.com/office/powerpoint/2010/main" val="864684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D79CE-501F-EA9A-ED55-C2E989E86A4A}"/>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08C64F27-EAF9-492C-87FF-9D722745A7FE}"/>
              </a:ext>
            </a:extLst>
          </p:cNvPr>
          <p:cNvPicPr>
            <a:picLocks noChangeAspect="1" noChangeArrowheads="1"/>
          </p:cNvPicPr>
          <p:nvPr/>
        </p:nvPicPr>
        <p:blipFill rotWithShape="1">
          <a:blip r:embed="rId2">
            <a:alphaModFix amt="75000"/>
            <a:extLst>
              <a:ext uri="{28A0092B-C50C-407E-A947-70E740481C1C}">
                <a14:useLocalDpi xmlns:a14="http://schemas.microsoft.com/office/drawing/2010/main" val="0"/>
              </a:ext>
            </a:extLst>
          </a:blip>
          <a:srcRect b="204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Otsikko 1">
            <a:extLst>
              <a:ext uri="{FF2B5EF4-FFF2-40B4-BE49-F238E27FC236}">
                <a16:creationId xmlns:a16="http://schemas.microsoft.com/office/drawing/2014/main" id="{EE6F6960-2458-C947-069E-210E4A7CBA60}"/>
              </a:ext>
            </a:extLst>
          </p:cNvPr>
          <p:cNvSpPr txBox="1">
            <a:spLocks/>
          </p:cNvSpPr>
          <p:nvPr/>
        </p:nvSpPr>
        <p:spPr>
          <a:xfrm>
            <a:off x="0" y="215347"/>
            <a:ext cx="12192000" cy="575146"/>
          </a:xfrm>
          <a:prstGeom prst="rect">
            <a:avLst/>
          </a:prstGeom>
        </p:spPr>
        <p:txBody>
          <a:bodyPr anchor="b" anchorCtr="0"/>
          <a:lstStyle>
            <a:lvl1pPr algn="l" defTabSz="914400" rtl="0" eaLnBrk="1" latinLnBrk="0" hangingPunct="1">
              <a:lnSpc>
                <a:spcPct val="90000"/>
              </a:lnSpc>
              <a:spcBef>
                <a:spcPct val="0"/>
              </a:spcBef>
              <a:buNone/>
              <a:defRPr lang="fi-FI" sz="3200" b="1" kern="1200" dirty="0" smtClean="0">
                <a:solidFill>
                  <a:srgbClr val="004C82"/>
                </a:solidFill>
                <a:latin typeface="Arial" panose="020B0604020202020204" pitchFamily="34" charset="0"/>
                <a:ea typeface="Arial" panose="020B0604020202020204" pitchFamily="34" charset="0"/>
                <a:cs typeface="Arial" panose="020B0604020202020204" pitchFamily="34" charset="0"/>
                <a:sym typeface="Helvetica Neue Light" charset="0"/>
              </a:defRPr>
            </a:lvl1pPr>
          </a:lstStyle>
          <a:p>
            <a:pPr algn="ctr"/>
            <a:r>
              <a:rPr lang="fi-FI" dirty="0">
                <a:solidFill>
                  <a:schemeClr val="bg2">
                    <a:lumMod val="25000"/>
                  </a:schemeClr>
                </a:solidFill>
              </a:rPr>
              <a:t>METSÄN KIERRÄTYSRAVINTEET</a:t>
            </a:r>
            <a:endParaRPr lang="fi-FI" dirty="0">
              <a:solidFill>
                <a:schemeClr val="bg2">
                  <a:lumMod val="25000"/>
                </a:schemeClr>
              </a:solidFill>
              <a:latin typeface="Arial Black" panose="020B0604020202020204" pitchFamily="34" charset="0"/>
              <a:cs typeface="Arial Black" panose="020B0604020202020204" pitchFamily="34" charset="0"/>
            </a:endParaRPr>
          </a:p>
        </p:txBody>
      </p:sp>
      <p:sp>
        <p:nvSpPr>
          <p:cNvPr id="8" name="Suorakulmio: Pyöristetyt kulmat 7">
            <a:hlinkClick r:id="rId3" action="ppaction://hlinksldjump"/>
            <a:extLst>
              <a:ext uri="{FF2B5EF4-FFF2-40B4-BE49-F238E27FC236}">
                <a16:creationId xmlns:a16="http://schemas.microsoft.com/office/drawing/2014/main" id="{E1BECC57-6DE2-63CF-EAAE-AC618E2C98F3}"/>
              </a:ext>
            </a:extLst>
          </p:cNvPr>
          <p:cNvSpPr/>
          <p:nvPr/>
        </p:nvSpPr>
        <p:spPr>
          <a:xfrm>
            <a:off x="1380744" y="987044"/>
            <a:ext cx="4517136" cy="34747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i-FI" dirty="0"/>
              <a:t>Turvemaat</a:t>
            </a:r>
          </a:p>
        </p:txBody>
      </p:sp>
      <p:sp>
        <p:nvSpPr>
          <p:cNvPr id="9" name="Suorakulmio: Pyöristetyt kulmat 8">
            <a:hlinkClick r:id="rId3" action="ppaction://hlinksldjump"/>
            <a:extLst>
              <a:ext uri="{FF2B5EF4-FFF2-40B4-BE49-F238E27FC236}">
                <a16:creationId xmlns:a16="http://schemas.microsoft.com/office/drawing/2014/main" id="{D01E6E7C-C88C-ECCF-BB60-6D1CE1834F9D}"/>
              </a:ext>
            </a:extLst>
          </p:cNvPr>
          <p:cNvSpPr/>
          <p:nvPr/>
        </p:nvSpPr>
        <p:spPr>
          <a:xfrm>
            <a:off x="6071616" y="987044"/>
            <a:ext cx="4517136" cy="34747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i-FI" dirty="0"/>
              <a:t>Kivennäismaat</a:t>
            </a:r>
          </a:p>
        </p:txBody>
      </p:sp>
      <p:graphicFrame>
        <p:nvGraphicFramePr>
          <p:cNvPr id="11" name="Taulukko 10">
            <a:extLst>
              <a:ext uri="{FF2B5EF4-FFF2-40B4-BE49-F238E27FC236}">
                <a16:creationId xmlns:a16="http://schemas.microsoft.com/office/drawing/2014/main" id="{DD900EDF-7BFD-EA21-3F7A-986E82594853}"/>
              </a:ext>
            </a:extLst>
          </p:cNvPr>
          <p:cNvGraphicFramePr>
            <a:graphicFrameLocks noGrp="1"/>
          </p:cNvGraphicFramePr>
          <p:nvPr/>
        </p:nvGraphicFramePr>
        <p:xfrm>
          <a:off x="1453896" y="1804584"/>
          <a:ext cx="9061704" cy="731520"/>
        </p:xfrm>
        <a:graphic>
          <a:graphicData uri="http://schemas.openxmlformats.org/drawingml/2006/table">
            <a:tbl>
              <a:tblPr firstRow="1" bandRow="1">
                <a:tableStyleId>{F5AB1C69-6EDB-4FF4-983F-18BD219EF322}</a:tableStyleId>
              </a:tblPr>
              <a:tblGrid>
                <a:gridCol w="2265426">
                  <a:extLst>
                    <a:ext uri="{9D8B030D-6E8A-4147-A177-3AD203B41FA5}">
                      <a16:colId xmlns:a16="http://schemas.microsoft.com/office/drawing/2014/main" val="1922771254"/>
                    </a:ext>
                  </a:extLst>
                </a:gridCol>
                <a:gridCol w="2265426">
                  <a:extLst>
                    <a:ext uri="{9D8B030D-6E8A-4147-A177-3AD203B41FA5}">
                      <a16:colId xmlns:a16="http://schemas.microsoft.com/office/drawing/2014/main" val="3676959344"/>
                    </a:ext>
                  </a:extLst>
                </a:gridCol>
                <a:gridCol w="2265426">
                  <a:extLst>
                    <a:ext uri="{9D8B030D-6E8A-4147-A177-3AD203B41FA5}">
                      <a16:colId xmlns:a16="http://schemas.microsoft.com/office/drawing/2014/main" val="1065062753"/>
                    </a:ext>
                  </a:extLst>
                </a:gridCol>
                <a:gridCol w="2265426">
                  <a:extLst>
                    <a:ext uri="{9D8B030D-6E8A-4147-A177-3AD203B41FA5}">
                      <a16:colId xmlns:a16="http://schemas.microsoft.com/office/drawing/2014/main" val="2928590524"/>
                    </a:ext>
                  </a:extLst>
                </a:gridCol>
              </a:tblGrid>
              <a:tr h="5458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dirty="0">
                          <a:solidFill>
                            <a:schemeClr val="bg1">
                              <a:lumMod val="95000"/>
                            </a:schemeClr>
                          </a:solidFill>
                          <a:hlinkClick r:id="rId3" action="ppaction://hlinksldjump">
                            <a:extLst>
                              <a:ext uri="{A12FA001-AC4F-418D-AE19-62706E023703}">
                                <ahyp:hlinkClr xmlns:ahyp="http://schemas.microsoft.com/office/drawing/2018/hyperlinkcolor" val="tx"/>
                              </a:ext>
                            </a:extLst>
                          </a:hlinkClick>
                        </a:rPr>
                        <a:t>Typpi</a:t>
                      </a:r>
                      <a:r>
                        <a:rPr lang="fi-FI" sz="1400" dirty="0">
                          <a:solidFill>
                            <a:schemeClr val="bg1">
                              <a:lumMod val="95000"/>
                            </a:schemeClr>
                          </a:solidFill>
                        </a:rPr>
                        <a:t> (ohuet turvemaat)</a:t>
                      </a:r>
                      <a:endParaRPr lang="fi-FI" sz="1400" dirty="0"/>
                    </a:p>
                    <a:p>
                      <a:pPr algn="ctr"/>
                      <a:r>
                        <a:rPr lang="fi-FI" sz="1400" u="sng" dirty="0">
                          <a:solidFill>
                            <a:schemeClr val="bg1">
                              <a:lumMod val="95000"/>
                            </a:schemeClr>
                          </a:solidFill>
                          <a:hlinkClick r:id="rId3" action="ppaction://hlinksldjump">
                            <a:extLst>
                              <a:ext uri="{A12FA001-AC4F-418D-AE19-62706E023703}">
                                <ahyp:hlinkClr xmlns:ahyp="http://schemas.microsoft.com/office/drawing/2018/hyperlinkcolor" val="tx"/>
                              </a:ext>
                            </a:extLst>
                          </a:hlinkClick>
                        </a:rPr>
                        <a:t>Fosfori</a:t>
                      </a:r>
                      <a:endParaRPr lang="fi-FI" sz="1400" u="sng" dirty="0">
                        <a:solidFill>
                          <a:schemeClr val="bg1">
                            <a:lumMod val="95000"/>
                          </a:schemeClr>
                        </a:solidFill>
                      </a:endParaRPr>
                    </a:p>
                    <a:p>
                      <a:pPr algn="ctr"/>
                      <a:r>
                        <a:rPr lang="fi-FI" sz="1400" u="sng" dirty="0">
                          <a:solidFill>
                            <a:schemeClr val="bg1">
                              <a:lumMod val="95000"/>
                            </a:schemeClr>
                          </a:solidFill>
                          <a:hlinkClick r:id="rId4" action="ppaction://hlinksldjump">
                            <a:extLst>
                              <a:ext uri="{A12FA001-AC4F-418D-AE19-62706E023703}">
                                <ahyp:hlinkClr xmlns:ahyp="http://schemas.microsoft.com/office/drawing/2018/hyperlinkcolor" val="tx"/>
                              </a:ext>
                            </a:extLst>
                          </a:hlinkClick>
                        </a:rPr>
                        <a:t>Kalium</a:t>
                      </a:r>
                      <a:endParaRPr lang="fi-FI" sz="1400" u="sng" dirty="0">
                        <a:solidFill>
                          <a:schemeClr val="bg1">
                            <a:lumMod val="95000"/>
                          </a:schemeClr>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dirty="0">
                          <a:solidFill>
                            <a:schemeClr val="bg1">
                              <a:lumMod val="95000"/>
                            </a:schemeClr>
                          </a:solidFill>
                        </a:rPr>
                        <a:t>100 kg/ha, 2% pitoisuus</a:t>
                      </a:r>
                    </a:p>
                    <a:p>
                      <a:pPr algn="ctr"/>
                      <a:r>
                        <a:rPr lang="fi-FI" sz="1400" dirty="0">
                          <a:solidFill>
                            <a:schemeClr val="bg1">
                              <a:lumMod val="95000"/>
                            </a:schemeClr>
                          </a:solidFill>
                        </a:rPr>
                        <a:t>50kg/ha, 1 % pitoisuus</a:t>
                      </a:r>
                    </a:p>
                    <a:p>
                      <a:pPr algn="ctr"/>
                      <a:r>
                        <a:rPr lang="fi-FI" sz="1400" dirty="0">
                          <a:solidFill>
                            <a:schemeClr val="bg1">
                              <a:lumMod val="95000"/>
                            </a:schemeClr>
                          </a:solidFill>
                        </a:rPr>
                        <a:t>100 kg/ha, 2% pitoisuus</a:t>
                      </a:r>
                    </a:p>
                  </a:txBody>
                  <a:tcPr/>
                </a:tc>
                <a:tc>
                  <a:txBody>
                    <a:bodyPr/>
                    <a:lstStyle/>
                    <a:p>
                      <a:pPr algn="ctr"/>
                      <a:r>
                        <a:rPr lang="fi-FI" sz="1400" dirty="0">
                          <a:solidFill>
                            <a:schemeClr val="bg1">
                              <a:lumMod val="95000"/>
                            </a:schemeClr>
                          </a:solidFill>
                          <a:hlinkClick r:id="rId3" action="ppaction://hlinksldjump">
                            <a:extLst>
                              <a:ext uri="{A12FA001-AC4F-418D-AE19-62706E023703}">
                                <ahyp:hlinkClr xmlns:ahyp="http://schemas.microsoft.com/office/drawing/2018/hyperlinkcolor" val="tx"/>
                              </a:ext>
                            </a:extLst>
                          </a:hlinkClick>
                        </a:rPr>
                        <a:t>Typpi</a:t>
                      </a:r>
                      <a:endParaRPr lang="fi-FI" sz="1400" dirty="0">
                        <a:solidFill>
                          <a:schemeClr val="bg1">
                            <a:lumMod val="95000"/>
                          </a:schemeClr>
                        </a:solidFill>
                      </a:endParaRPr>
                    </a:p>
                    <a:p>
                      <a:pPr algn="ctr"/>
                      <a:r>
                        <a:rPr lang="fi-FI" sz="1400" dirty="0">
                          <a:solidFill>
                            <a:schemeClr val="bg1">
                              <a:lumMod val="95000"/>
                            </a:schemeClr>
                          </a:solidFill>
                          <a:hlinkClick r:id="rId3" action="ppaction://hlinksldjump">
                            <a:extLst>
                              <a:ext uri="{A12FA001-AC4F-418D-AE19-62706E023703}">
                                <ahyp:hlinkClr xmlns:ahyp="http://schemas.microsoft.com/office/drawing/2018/hyperlinkcolor" val="tx"/>
                              </a:ext>
                            </a:extLst>
                          </a:hlinkClick>
                        </a:rPr>
                        <a:t>Fosfori</a:t>
                      </a:r>
                      <a:endParaRPr lang="fi-FI" sz="1400" dirty="0">
                        <a:solidFill>
                          <a:schemeClr val="bg1">
                            <a:lumMod val="95000"/>
                          </a:schemeClr>
                        </a:solidFill>
                      </a:endParaRPr>
                    </a:p>
                  </a:txBody>
                  <a:tcPr/>
                </a:tc>
                <a:tc>
                  <a:txBody>
                    <a:bodyPr/>
                    <a:lstStyle/>
                    <a:p>
                      <a:pPr algn="ctr"/>
                      <a:r>
                        <a:rPr lang="fi-FI" sz="1400" dirty="0">
                          <a:solidFill>
                            <a:schemeClr val="bg1">
                              <a:lumMod val="95000"/>
                            </a:schemeClr>
                          </a:solidFill>
                        </a:rPr>
                        <a:t>150 kg/ha, 3% pitoisuus</a:t>
                      </a:r>
                    </a:p>
                    <a:p>
                      <a:pPr algn="ctr"/>
                      <a:r>
                        <a:rPr lang="fi-FI" sz="1400" dirty="0">
                          <a:solidFill>
                            <a:schemeClr val="bg1">
                              <a:lumMod val="95000"/>
                            </a:schemeClr>
                          </a:solidFill>
                        </a:rPr>
                        <a:t>25kg/ha, 0,5 % pitoisuus</a:t>
                      </a:r>
                    </a:p>
                  </a:txBody>
                  <a:tcPr/>
                </a:tc>
                <a:extLst>
                  <a:ext uri="{0D108BD9-81ED-4DB2-BD59-A6C34878D82A}">
                    <a16:rowId xmlns:a16="http://schemas.microsoft.com/office/drawing/2014/main" val="774725462"/>
                  </a:ext>
                </a:extLst>
              </a:tr>
            </a:tbl>
          </a:graphicData>
        </a:graphic>
      </p:graphicFrame>
      <p:sp>
        <p:nvSpPr>
          <p:cNvPr id="13" name="Suorakulmio: Pyöristetyt kulmat 12">
            <a:extLst>
              <a:ext uri="{FF2B5EF4-FFF2-40B4-BE49-F238E27FC236}">
                <a16:creationId xmlns:a16="http://schemas.microsoft.com/office/drawing/2014/main" id="{ADC142E2-CACB-E56A-52BA-A3794C1BE5FA}"/>
              </a:ext>
            </a:extLst>
          </p:cNvPr>
          <p:cNvSpPr/>
          <p:nvPr/>
        </p:nvSpPr>
        <p:spPr>
          <a:xfrm>
            <a:off x="1380744" y="5515290"/>
            <a:ext cx="9208008" cy="34747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i-FI" dirty="0"/>
              <a:t>Hyödyt &amp; oheisvaikutuksetvaikutukset</a:t>
            </a:r>
          </a:p>
        </p:txBody>
      </p:sp>
      <p:sp>
        <p:nvSpPr>
          <p:cNvPr id="10" name="Suorakulmio: Pyöristetyt kulmat 9">
            <a:extLst>
              <a:ext uri="{FF2B5EF4-FFF2-40B4-BE49-F238E27FC236}">
                <a16:creationId xmlns:a16="http://schemas.microsoft.com/office/drawing/2014/main" id="{1A36A49E-E46B-E57E-3F9D-D7E99E324E98}"/>
              </a:ext>
            </a:extLst>
          </p:cNvPr>
          <p:cNvSpPr/>
          <p:nvPr/>
        </p:nvSpPr>
        <p:spPr>
          <a:xfrm>
            <a:off x="1380744" y="1477772"/>
            <a:ext cx="9208008" cy="34747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i-FI" dirty="0"/>
              <a:t>Ravinnetarpeet</a:t>
            </a:r>
          </a:p>
        </p:txBody>
      </p:sp>
      <p:graphicFrame>
        <p:nvGraphicFramePr>
          <p:cNvPr id="16" name="Taulukko 15">
            <a:extLst>
              <a:ext uri="{FF2B5EF4-FFF2-40B4-BE49-F238E27FC236}">
                <a16:creationId xmlns:a16="http://schemas.microsoft.com/office/drawing/2014/main" id="{B06A3830-0185-2606-E1AF-682D7B61441E}"/>
              </a:ext>
            </a:extLst>
          </p:cNvPr>
          <p:cNvGraphicFramePr>
            <a:graphicFrameLocks noGrp="1"/>
          </p:cNvGraphicFramePr>
          <p:nvPr/>
        </p:nvGraphicFramePr>
        <p:xfrm>
          <a:off x="1453892" y="4148484"/>
          <a:ext cx="9061708" cy="1268254"/>
        </p:xfrm>
        <a:graphic>
          <a:graphicData uri="http://schemas.openxmlformats.org/drawingml/2006/table">
            <a:tbl>
              <a:tblPr firstRow="1" bandRow="1">
                <a:tableStyleId>{F5AB1C69-6EDB-4FF4-983F-18BD219EF322}</a:tableStyleId>
              </a:tblPr>
              <a:tblGrid>
                <a:gridCol w="2265427">
                  <a:extLst>
                    <a:ext uri="{9D8B030D-6E8A-4147-A177-3AD203B41FA5}">
                      <a16:colId xmlns:a16="http://schemas.microsoft.com/office/drawing/2014/main" val="1922771254"/>
                    </a:ext>
                  </a:extLst>
                </a:gridCol>
                <a:gridCol w="2265427">
                  <a:extLst>
                    <a:ext uri="{9D8B030D-6E8A-4147-A177-3AD203B41FA5}">
                      <a16:colId xmlns:a16="http://schemas.microsoft.com/office/drawing/2014/main" val="1065062753"/>
                    </a:ext>
                  </a:extLst>
                </a:gridCol>
                <a:gridCol w="2265427">
                  <a:extLst>
                    <a:ext uri="{9D8B030D-6E8A-4147-A177-3AD203B41FA5}">
                      <a16:colId xmlns:a16="http://schemas.microsoft.com/office/drawing/2014/main" val="3785915768"/>
                    </a:ext>
                  </a:extLst>
                </a:gridCol>
                <a:gridCol w="2265427">
                  <a:extLst>
                    <a:ext uri="{9D8B030D-6E8A-4147-A177-3AD203B41FA5}">
                      <a16:colId xmlns:a16="http://schemas.microsoft.com/office/drawing/2014/main" val="2289052445"/>
                    </a:ext>
                  </a:extLst>
                </a:gridCol>
              </a:tblGrid>
              <a:tr h="323374">
                <a:tc>
                  <a:txBody>
                    <a:bodyPr/>
                    <a:lstStyle/>
                    <a:p>
                      <a:pPr algn="ctr"/>
                      <a:r>
                        <a:rPr lang="fi-FI" sz="1400" dirty="0">
                          <a:solidFill>
                            <a:schemeClr val="bg1">
                              <a:lumMod val="95000"/>
                            </a:schemeClr>
                          </a:solidFill>
                        </a:rPr>
                        <a:t>Alkuaine</a:t>
                      </a:r>
                    </a:p>
                  </a:txBody>
                  <a:tcPr/>
                </a:tc>
                <a:tc>
                  <a:txBody>
                    <a:bodyPr/>
                    <a:lstStyle/>
                    <a:p>
                      <a:pPr algn="ctr"/>
                      <a:r>
                        <a:rPr lang="fi-FI" sz="1400" dirty="0"/>
                        <a:t>Enimmäispitoisuus (sekoite)</a:t>
                      </a:r>
                    </a:p>
                  </a:txBody>
                  <a:tcPr/>
                </a:tc>
                <a:tc>
                  <a:txBody>
                    <a:bodyPr/>
                    <a:lstStyle/>
                    <a:p>
                      <a:pPr algn="ctr"/>
                      <a:r>
                        <a:rPr lang="fi-FI" sz="1400" dirty="0"/>
                        <a:t>Maksimi ainesosassa</a:t>
                      </a:r>
                    </a:p>
                  </a:txBody>
                  <a:tcPr/>
                </a:tc>
                <a:tc>
                  <a:txBody>
                    <a:bodyPr/>
                    <a:lstStyle/>
                    <a:p>
                      <a:pPr algn="ctr"/>
                      <a:endParaRPr lang="fi-FI" sz="1400" dirty="0"/>
                    </a:p>
                  </a:txBody>
                  <a:tcPr/>
                </a:tc>
                <a:extLst>
                  <a:ext uri="{0D108BD9-81ED-4DB2-BD59-A6C34878D82A}">
                    <a16:rowId xmlns:a16="http://schemas.microsoft.com/office/drawing/2014/main" val="774725462"/>
                  </a:ext>
                </a:extLst>
              </a:tr>
              <a:tr h="344983">
                <a:tc>
                  <a:txBody>
                    <a:bodyPr/>
                    <a:lstStyle/>
                    <a:p>
                      <a:pPr algn="ctr"/>
                      <a:r>
                        <a:rPr lang="fi-FI" sz="1400" dirty="0">
                          <a:solidFill>
                            <a:schemeClr val="tx1">
                              <a:lumMod val="50000"/>
                              <a:lumOff val="50000"/>
                            </a:schemeClr>
                          </a:solidFill>
                        </a:rPr>
                        <a:t>Arseeni</a:t>
                      </a:r>
                    </a:p>
                    <a:p>
                      <a:pPr algn="ctr"/>
                      <a:r>
                        <a:rPr lang="fi-FI" sz="1400" dirty="0">
                          <a:solidFill>
                            <a:schemeClr val="tx1">
                              <a:lumMod val="50000"/>
                              <a:lumOff val="50000"/>
                            </a:schemeClr>
                          </a:solidFill>
                        </a:rPr>
                        <a:t>Kadmium</a:t>
                      </a:r>
                    </a:p>
                    <a:p>
                      <a:pPr algn="ctr"/>
                      <a:r>
                        <a:rPr lang="fi-FI" sz="1400" dirty="0">
                          <a:solidFill>
                            <a:schemeClr val="tx1">
                              <a:lumMod val="50000"/>
                              <a:lumOff val="50000"/>
                            </a:schemeClr>
                          </a:solidFill>
                        </a:rPr>
                        <a:t>Kromi</a:t>
                      </a:r>
                    </a:p>
                    <a:p>
                      <a:pPr algn="ctr"/>
                      <a:r>
                        <a:rPr lang="fi-FI" sz="1400" dirty="0">
                          <a:solidFill>
                            <a:schemeClr val="tx1">
                              <a:lumMod val="50000"/>
                              <a:lumOff val="50000"/>
                            </a:schemeClr>
                          </a:solidFill>
                        </a:rPr>
                        <a:t>Sinkki</a:t>
                      </a:r>
                      <a:endParaRPr lang="fi-FI" sz="1400" dirty="0">
                        <a:solidFill>
                          <a:schemeClr val="bg1">
                            <a:lumMod val="95000"/>
                          </a:schemeClr>
                        </a:solidFill>
                      </a:endParaRPr>
                    </a:p>
                  </a:txBody>
                  <a:tcPr/>
                </a:tc>
                <a:tc>
                  <a:txBody>
                    <a:bodyPr/>
                    <a:lstStyle/>
                    <a:p>
                      <a:pPr marL="0" algn="ctr" defTabSz="914400" rtl="0" eaLnBrk="1" latinLnBrk="0" hangingPunct="1"/>
                      <a:r>
                        <a:rPr lang="fi-FI" sz="1400" kern="1200" dirty="0">
                          <a:solidFill>
                            <a:schemeClr val="tx1">
                              <a:lumMod val="50000"/>
                              <a:lumOff val="50000"/>
                            </a:schemeClr>
                          </a:solidFill>
                          <a:latin typeface="+mn-lt"/>
                          <a:ea typeface="+mn-ea"/>
                          <a:cs typeface="+mn-cs"/>
                        </a:rPr>
                        <a:t>25 mg/ka</a:t>
                      </a:r>
                    </a:p>
                    <a:p>
                      <a:pPr marL="0" algn="ctr" defTabSz="914400" rtl="0" eaLnBrk="1" latinLnBrk="0" hangingPunct="1"/>
                      <a:r>
                        <a:rPr lang="fi-FI" sz="1400" kern="1200" dirty="0">
                          <a:solidFill>
                            <a:schemeClr val="tx1">
                              <a:lumMod val="50000"/>
                              <a:lumOff val="50000"/>
                            </a:schemeClr>
                          </a:solidFill>
                          <a:latin typeface="+mn-lt"/>
                          <a:ea typeface="+mn-ea"/>
                          <a:cs typeface="+mn-cs"/>
                        </a:rPr>
                        <a:t>1,5 mg/kg</a:t>
                      </a:r>
                    </a:p>
                    <a:p>
                      <a:pPr marL="0" algn="ctr" defTabSz="914400" rtl="0" eaLnBrk="1" latinLnBrk="0" hangingPunct="1"/>
                      <a:r>
                        <a:rPr lang="fi-FI" sz="1400" kern="1200" dirty="0">
                          <a:solidFill>
                            <a:schemeClr val="tx1">
                              <a:lumMod val="50000"/>
                              <a:lumOff val="50000"/>
                            </a:schemeClr>
                          </a:solidFill>
                          <a:latin typeface="+mn-lt"/>
                          <a:ea typeface="+mn-ea"/>
                          <a:cs typeface="+mn-cs"/>
                        </a:rPr>
                        <a:t>300 mg/kg</a:t>
                      </a:r>
                    </a:p>
                    <a:p>
                      <a:pPr marL="0" algn="ctr" defTabSz="914400" rtl="0" eaLnBrk="1" latinLnBrk="0" hangingPunct="1"/>
                      <a:r>
                        <a:rPr lang="fi-FI" sz="1400" kern="1200" dirty="0">
                          <a:solidFill>
                            <a:schemeClr val="tx1">
                              <a:lumMod val="50000"/>
                              <a:lumOff val="50000"/>
                            </a:schemeClr>
                          </a:solidFill>
                          <a:latin typeface="+mn-lt"/>
                          <a:ea typeface="+mn-ea"/>
                          <a:cs typeface="+mn-cs"/>
                        </a:rPr>
                        <a:t>1500 mg/kg</a:t>
                      </a:r>
                    </a:p>
                  </a:txBody>
                  <a:tcPr/>
                </a:tc>
                <a:tc>
                  <a:txBody>
                    <a:bodyPr/>
                    <a:lstStyle/>
                    <a:p>
                      <a:pPr marL="0" algn="ctr" defTabSz="914400" rtl="0" eaLnBrk="1" latinLnBrk="0" hangingPunct="1"/>
                      <a:endParaRPr lang="fi-FI" sz="1400" kern="1200" dirty="0">
                        <a:solidFill>
                          <a:schemeClr val="tx1">
                            <a:lumMod val="50000"/>
                            <a:lumOff val="50000"/>
                          </a:schemeClr>
                        </a:solidFill>
                        <a:latin typeface="+mn-lt"/>
                        <a:ea typeface="+mn-ea"/>
                        <a:cs typeface="+mn-cs"/>
                      </a:endParaRPr>
                    </a:p>
                  </a:txBody>
                  <a:tcPr/>
                </a:tc>
                <a:tc>
                  <a:txBody>
                    <a:bodyPr/>
                    <a:lstStyle/>
                    <a:p>
                      <a:pPr marL="0" algn="ctr" defTabSz="914400" rtl="0" eaLnBrk="1" latinLnBrk="0" hangingPunct="1"/>
                      <a:endParaRPr lang="fi-FI" sz="1400" kern="1200" dirty="0">
                        <a:solidFill>
                          <a:schemeClr val="tx1">
                            <a:lumMod val="50000"/>
                            <a:lumOff val="50000"/>
                          </a:schemeClr>
                        </a:solidFill>
                        <a:latin typeface="+mn-lt"/>
                        <a:ea typeface="+mn-ea"/>
                        <a:cs typeface="+mn-cs"/>
                      </a:endParaRPr>
                    </a:p>
                  </a:txBody>
                  <a:tcPr/>
                </a:tc>
                <a:extLst>
                  <a:ext uri="{0D108BD9-81ED-4DB2-BD59-A6C34878D82A}">
                    <a16:rowId xmlns:a16="http://schemas.microsoft.com/office/drawing/2014/main" val="225801519"/>
                  </a:ext>
                </a:extLst>
              </a:tr>
            </a:tbl>
          </a:graphicData>
        </a:graphic>
      </p:graphicFrame>
      <p:sp>
        <p:nvSpPr>
          <p:cNvPr id="12" name="Suorakulmio: Pyöristetyt kulmat 11">
            <a:hlinkClick r:id="rId3" action="ppaction://hlinksldjump"/>
            <a:extLst>
              <a:ext uri="{FF2B5EF4-FFF2-40B4-BE49-F238E27FC236}">
                <a16:creationId xmlns:a16="http://schemas.microsoft.com/office/drawing/2014/main" id="{05C8B491-BA77-8E5F-095C-44BA4B224A87}"/>
              </a:ext>
            </a:extLst>
          </p:cNvPr>
          <p:cNvSpPr/>
          <p:nvPr/>
        </p:nvSpPr>
        <p:spPr>
          <a:xfrm>
            <a:off x="1380744" y="3790605"/>
            <a:ext cx="9208008" cy="34747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i-FI" dirty="0"/>
              <a:t>Haitta-aineet</a:t>
            </a:r>
          </a:p>
        </p:txBody>
      </p:sp>
      <p:graphicFrame>
        <p:nvGraphicFramePr>
          <p:cNvPr id="2" name="Taulukko 1">
            <a:extLst>
              <a:ext uri="{FF2B5EF4-FFF2-40B4-BE49-F238E27FC236}">
                <a16:creationId xmlns:a16="http://schemas.microsoft.com/office/drawing/2014/main" id="{F7DAC346-45C4-8BB0-6AE1-44C5C3F69B7F}"/>
              </a:ext>
            </a:extLst>
          </p:cNvPr>
          <p:cNvGraphicFramePr>
            <a:graphicFrameLocks noGrp="1"/>
          </p:cNvGraphicFramePr>
          <p:nvPr/>
        </p:nvGraphicFramePr>
        <p:xfrm>
          <a:off x="1453896" y="5862762"/>
          <a:ext cx="9061704" cy="545805"/>
        </p:xfrm>
        <a:graphic>
          <a:graphicData uri="http://schemas.openxmlformats.org/drawingml/2006/table">
            <a:tbl>
              <a:tblPr firstRow="1" bandRow="1">
                <a:tableStyleId>{F5AB1C69-6EDB-4FF4-983F-18BD219EF322}</a:tableStyleId>
              </a:tblPr>
              <a:tblGrid>
                <a:gridCol w="2276856">
                  <a:extLst>
                    <a:ext uri="{9D8B030D-6E8A-4147-A177-3AD203B41FA5}">
                      <a16:colId xmlns:a16="http://schemas.microsoft.com/office/drawing/2014/main" val="1922771254"/>
                    </a:ext>
                  </a:extLst>
                </a:gridCol>
                <a:gridCol w="6784848">
                  <a:extLst>
                    <a:ext uri="{9D8B030D-6E8A-4147-A177-3AD203B41FA5}">
                      <a16:colId xmlns:a16="http://schemas.microsoft.com/office/drawing/2014/main" val="1065062753"/>
                    </a:ext>
                  </a:extLst>
                </a:gridCol>
              </a:tblGrid>
              <a:tr h="545805">
                <a:tc>
                  <a:txBody>
                    <a:bodyPr/>
                    <a:lstStyle/>
                    <a:p>
                      <a:pPr algn="ctr"/>
                      <a:r>
                        <a:rPr lang="fi-FI" sz="1400" dirty="0">
                          <a:solidFill>
                            <a:schemeClr val="bg1">
                              <a:lumMod val="95000"/>
                            </a:schemeClr>
                          </a:solidFill>
                        </a:rPr>
                        <a:t>Kosteus</a:t>
                      </a:r>
                    </a:p>
                    <a:p>
                      <a:pPr algn="ctr"/>
                      <a:r>
                        <a:rPr lang="fi-FI" sz="1400" dirty="0">
                          <a:solidFill>
                            <a:schemeClr val="bg1">
                              <a:lumMod val="95000"/>
                            </a:schemeClr>
                          </a:solidFill>
                        </a:rPr>
                        <a:t>pH</a:t>
                      </a:r>
                    </a:p>
                  </a:txBody>
                  <a:tcPr/>
                </a:tc>
                <a:tc>
                  <a:txBody>
                    <a:bodyPr/>
                    <a:lstStyle/>
                    <a:p>
                      <a:pPr algn="ctr"/>
                      <a:r>
                        <a:rPr lang="fi-FI" sz="1400" dirty="0"/>
                        <a:t>Tärkeä ravinteen levitettävyyden, mekaanisen muokkaamisen ja logistiikan kannalta</a:t>
                      </a:r>
                    </a:p>
                    <a:p>
                      <a:pPr algn="ctr"/>
                      <a:r>
                        <a:rPr lang="fi-FI" sz="1400" dirty="0"/>
                        <a:t>Korkea pH (8-11) neutraloi happamia maita ja parantaa ravinteiden liukenemista</a:t>
                      </a:r>
                    </a:p>
                  </a:txBody>
                  <a:tcPr/>
                </a:tc>
                <a:extLst>
                  <a:ext uri="{0D108BD9-81ED-4DB2-BD59-A6C34878D82A}">
                    <a16:rowId xmlns:a16="http://schemas.microsoft.com/office/drawing/2014/main" val="774725462"/>
                  </a:ext>
                </a:extLst>
              </a:tr>
            </a:tbl>
          </a:graphicData>
        </a:graphic>
      </p:graphicFrame>
      <p:graphicFrame>
        <p:nvGraphicFramePr>
          <p:cNvPr id="3" name="Taulukko 2">
            <a:extLst>
              <a:ext uri="{FF2B5EF4-FFF2-40B4-BE49-F238E27FC236}">
                <a16:creationId xmlns:a16="http://schemas.microsoft.com/office/drawing/2014/main" id="{DD679C22-6DF7-5B4F-FD65-C42CBBC8833D}"/>
              </a:ext>
            </a:extLst>
          </p:cNvPr>
          <p:cNvGraphicFramePr>
            <a:graphicFrameLocks noGrp="1"/>
          </p:cNvGraphicFramePr>
          <p:nvPr/>
        </p:nvGraphicFramePr>
        <p:xfrm>
          <a:off x="1453896" y="2950168"/>
          <a:ext cx="9061707" cy="731520"/>
        </p:xfrm>
        <a:graphic>
          <a:graphicData uri="http://schemas.openxmlformats.org/drawingml/2006/table">
            <a:tbl>
              <a:tblPr firstRow="1" bandRow="1">
                <a:tableStyleId>{F5AB1C69-6EDB-4FF4-983F-18BD219EF322}</a:tableStyleId>
              </a:tblPr>
              <a:tblGrid>
                <a:gridCol w="2258568">
                  <a:extLst>
                    <a:ext uri="{9D8B030D-6E8A-4147-A177-3AD203B41FA5}">
                      <a16:colId xmlns:a16="http://schemas.microsoft.com/office/drawing/2014/main" val="1922771254"/>
                    </a:ext>
                  </a:extLst>
                </a:gridCol>
                <a:gridCol w="2276856">
                  <a:extLst>
                    <a:ext uri="{9D8B030D-6E8A-4147-A177-3AD203B41FA5}">
                      <a16:colId xmlns:a16="http://schemas.microsoft.com/office/drawing/2014/main" val="3676959344"/>
                    </a:ext>
                  </a:extLst>
                </a:gridCol>
                <a:gridCol w="4526283">
                  <a:extLst>
                    <a:ext uri="{9D8B030D-6E8A-4147-A177-3AD203B41FA5}">
                      <a16:colId xmlns:a16="http://schemas.microsoft.com/office/drawing/2014/main" val="1065062753"/>
                    </a:ext>
                  </a:extLst>
                </a:gridCol>
              </a:tblGrid>
              <a:tr h="5458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dirty="0">
                          <a:solidFill>
                            <a:schemeClr val="bg1">
                              <a:lumMod val="95000"/>
                            </a:schemeClr>
                          </a:solidFill>
                          <a:hlinkClick r:id="rId5" action="ppaction://hlinksldjump">
                            <a:extLst>
                              <a:ext uri="{A12FA001-AC4F-418D-AE19-62706E023703}">
                                <ahyp:hlinkClr xmlns:ahyp="http://schemas.microsoft.com/office/drawing/2018/hyperlinkcolor" val="tx"/>
                              </a:ext>
                            </a:extLst>
                          </a:hlinkClick>
                        </a:rPr>
                        <a:t>Boori</a:t>
                      </a:r>
                      <a:r>
                        <a:rPr lang="fi-FI" sz="1400" dirty="0">
                          <a:solidFill>
                            <a:schemeClr val="bg1">
                              <a:lumMod val="95000"/>
                            </a:schemeClr>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dirty="0">
                          <a:solidFill>
                            <a:schemeClr val="bg1">
                              <a:lumMod val="95000"/>
                            </a:schemeClr>
                          </a:solidFill>
                          <a:hlinkClick r:id="rId6" action="ppaction://hlinksldjump">
                            <a:extLst>
                              <a:ext uri="{A12FA001-AC4F-418D-AE19-62706E023703}">
                                <ahyp:hlinkClr xmlns:ahyp="http://schemas.microsoft.com/office/drawing/2018/hyperlinkcolor" val="tx"/>
                              </a:ext>
                            </a:extLst>
                          </a:hlinkClick>
                        </a:rPr>
                        <a:t>Kalsium</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dirty="0">
                          <a:solidFill>
                            <a:schemeClr val="bg1">
                              <a:lumMod val="95000"/>
                            </a:schemeClr>
                          </a:solidFill>
                          <a:hlinkClick r:id="rId6" action="ppaction://hlinksldjump">
                            <a:extLst>
                              <a:ext uri="{A12FA001-AC4F-418D-AE19-62706E023703}">
                                <ahyp:hlinkClr xmlns:ahyp="http://schemas.microsoft.com/office/drawing/2018/hyperlinkcolor" val="tx"/>
                              </a:ext>
                            </a:extLst>
                          </a:hlinkClick>
                        </a:rPr>
                        <a:t>Magnesium</a:t>
                      </a:r>
                      <a:endParaRPr lang="fi-FI" sz="1400" dirty="0">
                        <a:solidFill>
                          <a:schemeClr val="bg1">
                            <a:lumMod val="95000"/>
                          </a:schemeClr>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dirty="0">
                          <a:solidFill>
                            <a:schemeClr val="bg1">
                              <a:lumMod val="95000"/>
                            </a:schemeClr>
                          </a:solidFill>
                        </a:rPr>
                        <a:t>2 kg/ha, 0,04% pitoisuus</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dirty="0">
                          <a:solidFill>
                            <a:schemeClr val="bg1">
                              <a:lumMod val="95000"/>
                            </a:schemeClr>
                          </a:solidFill>
                        </a:rPr>
                        <a:t>200-400 kg/ha, 5-10%</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dirty="0">
                          <a:solidFill>
                            <a:schemeClr val="bg1">
                              <a:lumMod val="95000"/>
                            </a:schemeClr>
                          </a:solidFill>
                        </a:rPr>
                        <a:t>25-50 kg/ha, 0,2-1%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dirty="0"/>
                        <a:t>Tukee havupuiden neulasten kehitystä</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dirty="0"/>
                        <a:t>Maan rakenteen ja puun solukon sekä juuriston kehitys</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dirty="0"/>
                        <a:t>Osallistuu yhteyttämiseen ja energian siirtoon</a:t>
                      </a:r>
                    </a:p>
                  </a:txBody>
                  <a:tcPr/>
                </a:tc>
                <a:extLst>
                  <a:ext uri="{0D108BD9-81ED-4DB2-BD59-A6C34878D82A}">
                    <a16:rowId xmlns:a16="http://schemas.microsoft.com/office/drawing/2014/main" val="774725462"/>
                  </a:ext>
                </a:extLst>
              </a:tr>
            </a:tbl>
          </a:graphicData>
        </a:graphic>
      </p:graphicFrame>
      <p:sp>
        <p:nvSpPr>
          <p:cNvPr id="14" name="Suorakulmio: Pyöristetyt kulmat 13">
            <a:hlinkClick r:id="rId3" action="ppaction://hlinksldjump"/>
            <a:extLst>
              <a:ext uri="{FF2B5EF4-FFF2-40B4-BE49-F238E27FC236}">
                <a16:creationId xmlns:a16="http://schemas.microsoft.com/office/drawing/2014/main" id="{39D4FA0F-0E8C-5F76-6CD1-1545BE3B04B2}"/>
              </a:ext>
            </a:extLst>
          </p:cNvPr>
          <p:cNvSpPr/>
          <p:nvPr/>
        </p:nvSpPr>
        <p:spPr>
          <a:xfrm>
            <a:off x="1380744" y="2650584"/>
            <a:ext cx="9208008" cy="34747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i-FI" dirty="0"/>
              <a:t>Hivenaineet</a:t>
            </a:r>
          </a:p>
        </p:txBody>
      </p:sp>
    </p:spTree>
    <p:extLst>
      <p:ext uri="{BB962C8B-B14F-4D97-AF65-F5344CB8AC3E}">
        <p14:creationId xmlns:p14="http://schemas.microsoft.com/office/powerpoint/2010/main" val="2836693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C8A8B-6E87-8698-167C-6BE9657CAC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236CBD-A45D-12B7-7DD9-DBC4F9A699A8}"/>
              </a:ext>
            </a:extLst>
          </p:cNvPr>
          <p:cNvSpPr>
            <a:spLocks noGrp="1"/>
          </p:cNvSpPr>
          <p:nvPr>
            <p:ph type="title"/>
          </p:nvPr>
        </p:nvSpPr>
        <p:spPr/>
        <p:txBody>
          <a:bodyPr/>
          <a:lstStyle/>
          <a:p>
            <a:r>
              <a:rPr lang="fi-FI" sz="3200" dirty="0"/>
              <a:t>TYPPI (N)</a:t>
            </a:r>
          </a:p>
        </p:txBody>
      </p:sp>
      <p:sp>
        <p:nvSpPr>
          <p:cNvPr id="3" name="Content Placeholder 2">
            <a:extLst>
              <a:ext uri="{FF2B5EF4-FFF2-40B4-BE49-F238E27FC236}">
                <a16:creationId xmlns:a16="http://schemas.microsoft.com/office/drawing/2014/main" id="{57797CAD-E016-2A13-E591-7484CAA13E63}"/>
              </a:ext>
            </a:extLst>
          </p:cNvPr>
          <p:cNvSpPr>
            <a:spLocks noGrp="1"/>
          </p:cNvSpPr>
          <p:nvPr>
            <p:ph idx="1"/>
          </p:nvPr>
        </p:nvSpPr>
        <p:spPr/>
        <p:txBody>
          <a:bodyPr/>
          <a:lstStyle/>
          <a:p>
            <a:r>
              <a:rPr lang="fi-FI" sz="1600" dirty="0"/>
              <a:t>Typpi on kasvien tärkein rakennusaine ja pääravinne, jonka puute rajoittaa yleisesti kasvien ja metsien kasvua.</a:t>
            </a:r>
          </a:p>
          <a:p>
            <a:pPr lvl="1"/>
            <a:r>
              <a:rPr lang="fi-FI" sz="1600" dirty="0"/>
              <a:t>Metsätaloudessa typen puute kohdistuu kuiville kankaille ja kivennäismaille. Turvemailla typpeä on maaperässä riittävästi, mutta muiden ravinteiden puute tai epätasapaino ja olosuhteet estävät kasveja hyödyntämästä sitä tehokkaasti.</a:t>
            </a:r>
          </a:p>
          <a:p>
            <a:r>
              <a:rPr lang="fi-FI" sz="1600" dirty="0"/>
              <a:t>Sivuvirroista typpeä saadaan lähinnä orgaanisten materiaalien kautta, jolloin teollisuuden ja yhdyskuntien lietteet voivat toimia hyvinä typen lähteinä.</a:t>
            </a:r>
          </a:p>
          <a:p>
            <a:pPr lvl="1"/>
            <a:r>
              <a:rPr lang="fi-FI" sz="1600" dirty="0"/>
              <a:t>Lannoitteita varten lietteet on hygienisoitava, jotta niitä voidaan lannoitteissa hyödyntää. Käsittely tarkoittaa lähinnä kompostointia tai kalkkistabilointia, jolloin käsittelyssä muodostuva lämpötila tai korkea pH (&gt;10,7pH) tuhoaa haitalliset patogeenit.</a:t>
            </a:r>
          </a:p>
          <a:p>
            <a:pPr lvl="1"/>
            <a:r>
              <a:rPr lang="fi-FI" sz="1600" dirty="0"/>
              <a:t>Typpeä sisältävää kompostia on hankittavissa ulkopuolisilta toimijoilta, mutta kompostointia olisi mahdollista toteuttaa ilman suuria investointeja myös paikallisestikin.</a:t>
            </a:r>
          </a:p>
          <a:p>
            <a:endParaRPr lang="fi-FI" sz="1400" dirty="0"/>
          </a:p>
        </p:txBody>
      </p:sp>
    </p:spTree>
    <p:extLst>
      <p:ext uri="{BB962C8B-B14F-4D97-AF65-F5344CB8AC3E}">
        <p14:creationId xmlns:p14="http://schemas.microsoft.com/office/powerpoint/2010/main" val="2860634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1A8AE-558B-6BE0-8356-666ACB4C73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8BDA7C-28E9-CAB5-87B0-557203CE66AA}"/>
              </a:ext>
            </a:extLst>
          </p:cNvPr>
          <p:cNvSpPr>
            <a:spLocks noGrp="1"/>
          </p:cNvSpPr>
          <p:nvPr>
            <p:ph type="title"/>
          </p:nvPr>
        </p:nvSpPr>
        <p:spPr/>
        <p:txBody>
          <a:bodyPr/>
          <a:lstStyle/>
          <a:p>
            <a:r>
              <a:rPr lang="fi-FI" sz="3200" dirty="0"/>
              <a:t>FOSFORI (P)</a:t>
            </a:r>
          </a:p>
        </p:txBody>
      </p:sp>
      <p:sp>
        <p:nvSpPr>
          <p:cNvPr id="3" name="Content Placeholder 2">
            <a:extLst>
              <a:ext uri="{FF2B5EF4-FFF2-40B4-BE49-F238E27FC236}">
                <a16:creationId xmlns:a16="http://schemas.microsoft.com/office/drawing/2014/main" id="{5FD17E39-2976-D0AB-21BF-3105E02A8215}"/>
              </a:ext>
            </a:extLst>
          </p:cNvPr>
          <p:cNvSpPr>
            <a:spLocks noGrp="1"/>
          </p:cNvSpPr>
          <p:nvPr>
            <p:ph idx="1"/>
          </p:nvPr>
        </p:nvSpPr>
        <p:spPr/>
        <p:txBody>
          <a:bodyPr/>
          <a:lstStyle/>
          <a:p>
            <a:r>
              <a:rPr lang="fi-FI" sz="1600" dirty="0"/>
              <a:t>Fosfori edistää kasvien aineenvaihduntaa ja energiataloutta, ja se on erityisen tärkeää siementen itämisvaiheessa ja juurten muodostumisessa.</a:t>
            </a:r>
          </a:p>
          <a:p>
            <a:pPr lvl="1"/>
            <a:r>
              <a:rPr lang="fi-FI" sz="1600" dirty="0"/>
              <a:t>Fosforin puutetta esiintyy niin turve kuin kivennäismaillakin. Fosforin puute on yleisesti yhteydessä kaliumin puutokseen. Fosfori ylläpitää lähinnä ravinteiden tasapainoa.</a:t>
            </a:r>
          </a:p>
          <a:p>
            <a:endParaRPr lang="fi-FI" sz="1600" dirty="0"/>
          </a:p>
          <a:p>
            <a:r>
              <a:rPr lang="fi-FI" sz="1600" dirty="0"/>
              <a:t>Sivuvirroista fosforia saadaan lähinnä biomassoja hyödyntävien prosessien tuhkista sekä kalkkikierron </a:t>
            </a:r>
            <a:r>
              <a:rPr lang="fi-FI" sz="1600" dirty="0" err="1"/>
              <a:t>meesasta</a:t>
            </a:r>
            <a:r>
              <a:rPr lang="fi-FI" sz="1600" dirty="0"/>
              <a:t> ja suodatinpölystä.</a:t>
            </a:r>
          </a:p>
          <a:p>
            <a:pPr lvl="1"/>
            <a:r>
              <a:rPr lang="fi-FI" sz="1600" dirty="0"/>
              <a:t>Sivuvirrat ovat useimmiten hyödynnettävissä jo sellaisenaan lannoitteissa, jolloin tuhkat soveltuvat suoraan metsälannoitteisiin ja kalkit peltolannoitteisiin.</a:t>
            </a:r>
          </a:p>
          <a:p>
            <a:pPr lvl="1"/>
            <a:r>
              <a:rPr lang="fi-FI" sz="1600" dirty="0"/>
              <a:t>Tuhkien ongelmana voivat olla korkeat haitta-ainepitoisuudet, joita voidaan laimentaa muiden raaka-aineiden avulla hyväksyttävälle tasolle.</a:t>
            </a:r>
          </a:p>
          <a:p>
            <a:pPr lvl="1"/>
            <a:r>
              <a:rPr lang="fi-FI" sz="1600" dirty="0"/>
              <a:t>Kalkkia voidaan hyödyntää myös kalsiumin lähteenä, sekä typen lähteiden hygienisoinnissa ja pH:n säädössä.</a:t>
            </a:r>
          </a:p>
          <a:p>
            <a:endParaRPr lang="fi-FI" sz="1400" dirty="0"/>
          </a:p>
        </p:txBody>
      </p:sp>
    </p:spTree>
    <p:extLst>
      <p:ext uri="{BB962C8B-B14F-4D97-AF65-F5344CB8AC3E}">
        <p14:creationId xmlns:p14="http://schemas.microsoft.com/office/powerpoint/2010/main" val="417294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10128-BD69-0AED-89B8-8FEE1E8A5B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3FF9D7-9436-90E2-D77F-A57C2B535CF1}"/>
              </a:ext>
            </a:extLst>
          </p:cNvPr>
          <p:cNvSpPr>
            <a:spLocks noGrp="1"/>
          </p:cNvSpPr>
          <p:nvPr>
            <p:ph type="title"/>
          </p:nvPr>
        </p:nvSpPr>
        <p:spPr/>
        <p:txBody>
          <a:bodyPr/>
          <a:lstStyle/>
          <a:p>
            <a:r>
              <a:rPr lang="fi-FI" sz="3200" dirty="0"/>
              <a:t>KALIUM (K)</a:t>
            </a:r>
          </a:p>
        </p:txBody>
      </p:sp>
      <p:sp>
        <p:nvSpPr>
          <p:cNvPr id="3" name="Content Placeholder 2">
            <a:extLst>
              <a:ext uri="{FF2B5EF4-FFF2-40B4-BE49-F238E27FC236}">
                <a16:creationId xmlns:a16="http://schemas.microsoft.com/office/drawing/2014/main" id="{79F3BAEC-4F9A-11DB-4091-8DAF32BF4FC7}"/>
              </a:ext>
            </a:extLst>
          </p:cNvPr>
          <p:cNvSpPr>
            <a:spLocks noGrp="1"/>
          </p:cNvSpPr>
          <p:nvPr>
            <p:ph idx="1"/>
          </p:nvPr>
        </p:nvSpPr>
        <p:spPr/>
        <p:txBody>
          <a:bodyPr/>
          <a:lstStyle/>
          <a:p>
            <a:r>
              <a:rPr lang="fi-FI" sz="1800" dirty="0"/>
              <a:t>Kalium edistää kasvien vesitaloutta ja se edistää ravinteiden kuljetusta ja hyödynnettävyyttä kasveissa. Se on typen ja kalsiumin jälkeen eniten tarvittu ravinne. Kalium parantaa kasvien kuivuuden- ja pakkasenkestävyyttä. Kivennäismailla kaliumia on luontaisesti niukasti, ja sen tarve kasvaa erityisesti happamilla alueilla.</a:t>
            </a:r>
          </a:p>
          <a:p>
            <a:endParaRPr lang="fi-FI" sz="1800" dirty="0"/>
          </a:p>
          <a:p>
            <a:r>
              <a:rPr lang="fi-FI" sz="1800" dirty="0"/>
              <a:t>Sivuvirroista kaliumia saadaan lähinnä biomassoja hyödyntävien prosessien tuhkista ja tulevaisuudessa sitä voisi olla eroteltavissa soodakattilan tuhkasta erilaisten tuhkan kiteytysprosessien ja käsittelyiden avulla, joiden yhteydessä voitaisiin samalla vähentää myös lipeän hävikkiä lipeäkierrosta.</a:t>
            </a:r>
          </a:p>
          <a:p>
            <a:endParaRPr lang="fi-FI" sz="1400" dirty="0"/>
          </a:p>
        </p:txBody>
      </p:sp>
    </p:spTree>
    <p:extLst>
      <p:ext uri="{BB962C8B-B14F-4D97-AF65-F5344CB8AC3E}">
        <p14:creationId xmlns:p14="http://schemas.microsoft.com/office/powerpoint/2010/main" val="3268140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59957-512E-8296-5D49-886A434376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1C4413-0F1A-576E-3729-9F1FD88B82D2}"/>
              </a:ext>
            </a:extLst>
          </p:cNvPr>
          <p:cNvSpPr>
            <a:spLocks noGrp="1"/>
          </p:cNvSpPr>
          <p:nvPr>
            <p:ph type="title"/>
          </p:nvPr>
        </p:nvSpPr>
        <p:spPr/>
        <p:txBody>
          <a:bodyPr/>
          <a:lstStyle/>
          <a:p>
            <a:r>
              <a:rPr lang="fi-FI" sz="3200" dirty="0"/>
              <a:t>BOORI (B)</a:t>
            </a:r>
          </a:p>
        </p:txBody>
      </p:sp>
      <p:sp>
        <p:nvSpPr>
          <p:cNvPr id="3" name="Content Placeholder 2">
            <a:extLst>
              <a:ext uri="{FF2B5EF4-FFF2-40B4-BE49-F238E27FC236}">
                <a16:creationId xmlns:a16="http://schemas.microsoft.com/office/drawing/2014/main" id="{F97777C7-3E92-BD81-B6B0-26B5494794D7}"/>
              </a:ext>
            </a:extLst>
          </p:cNvPr>
          <p:cNvSpPr>
            <a:spLocks noGrp="1"/>
          </p:cNvSpPr>
          <p:nvPr>
            <p:ph idx="1"/>
          </p:nvPr>
        </p:nvSpPr>
        <p:spPr/>
        <p:txBody>
          <a:bodyPr/>
          <a:lstStyle/>
          <a:p>
            <a:r>
              <a:rPr lang="fi-FI" sz="1600" dirty="0"/>
              <a:t>Hivenaineiden puutostiloista tunnetuin ja yleisin on boorin puutos. Erityisesti nuorissa kasvustoissa sen puute aiheuttaa kasvuhäiriöitä, jotka heikentävät puuston laatua lisäämällä monilatvaisuutta ja oksaisuutta.</a:t>
            </a:r>
          </a:p>
          <a:p>
            <a:pPr lvl="1"/>
            <a:r>
              <a:rPr lang="fi-FI" sz="1600" dirty="0"/>
              <a:t>Boorin puutosta esiintyy suomessa erityisesti Keski- ja Itä-Suomessa rantaniityille ja peltoheitoille perustetuissa taimikoissa, mutta sitä voi esiintyä myös turvemailla ja metsitetyillä turvepelloilla.</a:t>
            </a:r>
          </a:p>
          <a:p>
            <a:endParaRPr lang="fi-FI" sz="1600" dirty="0"/>
          </a:p>
          <a:p>
            <a:r>
              <a:rPr lang="fi-FI" sz="1600" dirty="0"/>
              <a:t>Metsäteollisuuden sivuvirroissa booria on saatavilla heikosti, ja yleisesti sitä on lisätty lannoitteisiin erillisenä tai yksittäisenä komponenttina. Booria voisi olla saatavilla teollisuuden sivuvirroista esimerkiksi terästeollisuuden kuonista.</a:t>
            </a:r>
          </a:p>
          <a:p>
            <a:pPr lvl="1"/>
            <a:r>
              <a:rPr lang="fi-FI" sz="1600" dirty="0"/>
              <a:t>Jos kuonien hyödyntäminen ei ole haitta-aineiden tai saatavuuden johdosta mahdollista, niin boorinlähteenä voidaan käyttää kaupallisia lannoitetuotteita.</a:t>
            </a:r>
          </a:p>
          <a:p>
            <a:endParaRPr lang="fi-FI" sz="1400" dirty="0"/>
          </a:p>
        </p:txBody>
      </p:sp>
    </p:spTree>
    <p:extLst>
      <p:ext uri="{BB962C8B-B14F-4D97-AF65-F5344CB8AC3E}">
        <p14:creationId xmlns:p14="http://schemas.microsoft.com/office/powerpoint/2010/main" val="3836864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92607-136A-C73A-B7E4-BBD06BAE0E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96C9BD-4F10-FE66-B9F1-3E4EAD89E8EC}"/>
              </a:ext>
            </a:extLst>
          </p:cNvPr>
          <p:cNvSpPr>
            <a:spLocks noGrp="1"/>
          </p:cNvSpPr>
          <p:nvPr>
            <p:ph type="title"/>
          </p:nvPr>
        </p:nvSpPr>
        <p:spPr/>
        <p:txBody>
          <a:bodyPr/>
          <a:lstStyle/>
          <a:p>
            <a:r>
              <a:rPr lang="fi-FI" sz="3200" dirty="0"/>
              <a:t>KALSIUM (</a:t>
            </a:r>
            <a:r>
              <a:rPr lang="fi-FI" sz="3200" dirty="0" err="1"/>
              <a:t>Ca</a:t>
            </a:r>
            <a:r>
              <a:rPr lang="fi-FI" sz="3200" dirty="0"/>
              <a:t>), MAGNESIUM (Mg) ja RIKKI (S)</a:t>
            </a:r>
          </a:p>
        </p:txBody>
      </p:sp>
      <p:sp>
        <p:nvSpPr>
          <p:cNvPr id="3" name="Content Placeholder 2">
            <a:extLst>
              <a:ext uri="{FF2B5EF4-FFF2-40B4-BE49-F238E27FC236}">
                <a16:creationId xmlns:a16="http://schemas.microsoft.com/office/drawing/2014/main" id="{182163CA-3676-65CA-BA10-863E79C6B617}"/>
              </a:ext>
            </a:extLst>
          </p:cNvPr>
          <p:cNvSpPr>
            <a:spLocks noGrp="1"/>
          </p:cNvSpPr>
          <p:nvPr>
            <p:ph idx="1"/>
          </p:nvPr>
        </p:nvSpPr>
        <p:spPr/>
        <p:txBody>
          <a:bodyPr/>
          <a:lstStyle/>
          <a:p>
            <a:r>
              <a:rPr lang="fi-FI" sz="1600" dirty="0"/>
              <a:t>Puut käyttävät runsaasi kalsiumia, ja se toimii solukkojen toimintojen säätelijänä ja soluseinämien rakennusaineena. Yleisesti kalsiumia on riittävästi, mutta happamilla alueilla se on voinut huuhtoutua pois, jolloin se rajoittaa kasvua.</a:t>
            </a:r>
          </a:p>
          <a:p>
            <a:r>
              <a:rPr lang="fi-FI" sz="1600" dirty="0"/>
              <a:t>Magnesium on lehtivihreän ainesosa, ja sen riittävyys on kasvun kannalta oleellisen yhteyttämisen perusedellytys. Kivennäismailla magnesiumin lisäys voi olla tarpeen, mutta turvemailla sitä on luontaisesti.</a:t>
            </a:r>
          </a:p>
          <a:p>
            <a:r>
              <a:rPr lang="fi-FI" sz="1600" dirty="0"/>
              <a:t>Rikki on myös tarpeellinen kasvin ravinne, jota kasvit hyödyntävät rikin sulfaatteina, ja käyttävät sitä mm. valkuaisen ainesosana ja kalvorakenteisiin. Suomessa ei kuitenkaan ole tunnistettu rikin puutteesta johtuvia kasvuhäiriöitä, ja sitä on luontaisesti tarpeeksi maaperässä.</a:t>
            </a:r>
          </a:p>
          <a:p>
            <a:r>
              <a:rPr lang="fi-FI" sz="1600" dirty="0"/>
              <a:t>Teollisuuden sivuvirroista kalsiumia ja magnesiumia on saatavilla helposti tuhkista ja kalkkituotteista, mutta myös viherlipeäsakka tai sammuttimen sakka voisivat toimia niiden lähteenä.</a:t>
            </a:r>
          </a:p>
          <a:p>
            <a:endParaRPr lang="fi-FI" sz="1400" dirty="0"/>
          </a:p>
        </p:txBody>
      </p:sp>
    </p:spTree>
    <p:extLst>
      <p:ext uri="{BB962C8B-B14F-4D97-AF65-F5344CB8AC3E}">
        <p14:creationId xmlns:p14="http://schemas.microsoft.com/office/powerpoint/2010/main" val="2868923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B3CE3-5E2B-1EDE-4A3C-23D70FD7E8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370710-8627-1FD8-658D-2580FFAAE0D3}"/>
              </a:ext>
            </a:extLst>
          </p:cNvPr>
          <p:cNvSpPr>
            <a:spLocks noGrp="1"/>
          </p:cNvSpPr>
          <p:nvPr>
            <p:ph type="title"/>
          </p:nvPr>
        </p:nvSpPr>
        <p:spPr/>
        <p:txBody>
          <a:bodyPr/>
          <a:lstStyle/>
          <a:p>
            <a:r>
              <a:rPr lang="fi-FI" sz="3200" dirty="0"/>
              <a:t>TEOLLISUUDEN SIVUVIRRAT MERI-LAPISSA</a:t>
            </a:r>
          </a:p>
        </p:txBody>
      </p:sp>
      <p:pic>
        <p:nvPicPr>
          <p:cNvPr id="4" name="Kuva 3">
            <a:extLst>
              <a:ext uri="{FF2B5EF4-FFF2-40B4-BE49-F238E27FC236}">
                <a16:creationId xmlns:a16="http://schemas.microsoft.com/office/drawing/2014/main" id="{D645DE86-72D2-80B7-31D7-AE019995D08B}"/>
              </a:ext>
            </a:extLst>
          </p:cNvPr>
          <p:cNvPicPr>
            <a:picLocks noChangeAspect="1"/>
          </p:cNvPicPr>
          <p:nvPr/>
        </p:nvPicPr>
        <p:blipFill>
          <a:blip r:embed="rId2"/>
          <a:stretch>
            <a:fillRect/>
          </a:stretch>
        </p:blipFill>
        <p:spPr>
          <a:xfrm>
            <a:off x="838200" y="1498294"/>
            <a:ext cx="10464424" cy="4175393"/>
          </a:xfrm>
          <a:prstGeom prst="rect">
            <a:avLst/>
          </a:prstGeom>
        </p:spPr>
      </p:pic>
    </p:spTree>
    <p:extLst>
      <p:ext uri="{BB962C8B-B14F-4D97-AF65-F5344CB8AC3E}">
        <p14:creationId xmlns:p14="http://schemas.microsoft.com/office/powerpoint/2010/main" val="2683863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DE1C7-3FFF-ECF5-867F-26A1CEB084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14A582-8A8C-4E76-87EF-78B02D376006}"/>
              </a:ext>
            </a:extLst>
          </p:cNvPr>
          <p:cNvSpPr>
            <a:spLocks noGrp="1"/>
          </p:cNvSpPr>
          <p:nvPr>
            <p:ph type="title"/>
          </p:nvPr>
        </p:nvSpPr>
        <p:spPr/>
        <p:txBody>
          <a:bodyPr/>
          <a:lstStyle/>
          <a:p>
            <a:r>
              <a:rPr lang="fi-FI" sz="3200" dirty="0"/>
              <a:t>KALIUM JA SEN MAHDOLLISUUDET</a:t>
            </a:r>
          </a:p>
        </p:txBody>
      </p:sp>
      <p:sp>
        <p:nvSpPr>
          <p:cNvPr id="3" name="Content Placeholder 2">
            <a:extLst>
              <a:ext uri="{FF2B5EF4-FFF2-40B4-BE49-F238E27FC236}">
                <a16:creationId xmlns:a16="http://schemas.microsoft.com/office/drawing/2014/main" id="{F32CCF8F-6B5D-E23D-89B9-7F2F7EE550E3}"/>
              </a:ext>
            </a:extLst>
          </p:cNvPr>
          <p:cNvSpPr>
            <a:spLocks noGrp="1"/>
          </p:cNvSpPr>
          <p:nvPr>
            <p:ph idx="1"/>
          </p:nvPr>
        </p:nvSpPr>
        <p:spPr>
          <a:xfrm>
            <a:off x="838200" y="1892808"/>
            <a:ext cx="5738870" cy="3639312"/>
          </a:xfrm>
        </p:spPr>
        <p:txBody>
          <a:bodyPr/>
          <a:lstStyle/>
          <a:p>
            <a:r>
              <a:rPr lang="fi-FI" sz="1400" dirty="0"/>
              <a:t>Biotuotetehtaan sivuvirroista yksi suurimmista lannoitekäytön mahdollisuuksista yksittäisenä jakeena on tuhkankiteytyksen rejektissä ja sen kaliumissa, jonka arvo yksittäisenä lannoitetuotteena voi mahdollistaa taloudellisesti kannattavan jatkojalostusmahdollisuuden.</a:t>
            </a:r>
          </a:p>
          <a:p>
            <a:r>
              <a:rPr lang="fi-FI" sz="1400" dirty="0"/>
              <a:t>Kaliumkloridin (K=60%) markkinahinta on ollut pitkällä aikavälillä 200-300€/t tasolla.</a:t>
            </a:r>
          </a:p>
          <a:p>
            <a:r>
              <a:rPr lang="fi-FI" sz="1400" dirty="0"/>
              <a:t>Biotuotetehtaan kaliumin kokonaismäärän ollessa 1200 tonnia vuodessa (kuiva-aine), siitä valmistetun lannoitteen arvon voi laskea olevan €400-600k tasolla.</a:t>
            </a:r>
          </a:p>
          <a:p>
            <a:r>
              <a:rPr lang="fi-FI" sz="1400" dirty="0"/>
              <a:t>Kokonaisuudessaan biotuotetehtaan lannoitteiden  tuotannon liikevaihtopotentiaali on luokkaa €2M, jos lannoitteisiin hyödynnetään ~30 000 tonnia tuhkia ja kalkkipölyjä joiden arvo on ~€50/t, sekä ~2000 tonnia kaliumkloridia (K=1200t), jonka arvo on ~€250/t.</a:t>
            </a:r>
          </a:p>
          <a:p>
            <a:pPr marL="0" indent="0">
              <a:buNone/>
            </a:pPr>
            <a:endParaRPr lang="fi-FI" sz="800" dirty="0"/>
          </a:p>
        </p:txBody>
      </p:sp>
      <p:pic>
        <p:nvPicPr>
          <p:cNvPr id="4" name="Kuva 3">
            <a:extLst>
              <a:ext uri="{FF2B5EF4-FFF2-40B4-BE49-F238E27FC236}">
                <a16:creationId xmlns:a16="http://schemas.microsoft.com/office/drawing/2014/main" id="{CC4F9621-DD19-2F2D-5B10-F78E7595C93A}"/>
              </a:ext>
            </a:extLst>
          </p:cNvPr>
          <p:cNvPicPr>
            <a:picLocks noChangeAspect="1"/>
          </p:cNvPicPr>
          <p:nvPr/>
        </p:nvPicPr>
        <p:blipFill>
          <a:blip r:embed="rId2"/>
          <a:stretch>
            <a:fillRect/>
          </a:stretch>
        </p:blipFill>
        <p:spPr>
          <a:xfrm>
            <a:off x="6731306" y="2108983"/>
            <a:ext cx="4850473" cy="3036640"/>
          </a:xfrm>
          <a:prstGeom prst="rect">
            <a:avLst/>
          </a:prstGeom>
        </p:spPr>
      </p:pic>
    </p:spTree>
    <p:extLst>
      <p:ext uri="{BB962C8B-B14F-4D97-AF65-F5344CB8AC3E}">
        <p14:creationId xmlns:p14="http://schemas.microsoft.com/office/powerpoint/2010/main" val="529053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5520E35C-895F-FB4B-8C5D-C685278DB8A9}"/>
              </a:ext>
            </a:extLst>
          </p:cNvPr>
          <p:cNvPicPr>
            <a:picLocks noChangeAspect="1"/>
          </p:cNvPicPr>
          <p:nvPr/>
        </p:nvPicPr>
        <p:blipFill>
          <a:blip r:embed="rId2"/>
          <a:srcRect/>
          <a:stretch/>
        </p:blipFill>
        <p:spPr>
          <a:xfrm>
            <a:off x="2149" y="1209"/>
            <a:ext cx="12187701" cy="6855581"/>
          </a:xfrm>
          <a:prstGeom prst="rect">
            <a:avLst/>
          </a:prstGeom>
        </p:spPr>
      </p:pic>
      <p:sp>
        <p:nvSpPr>
          <p:cNvPr id="2" name="Otsikko 1">
            <a:extLst>
              <a:ext uri="{FF2B5EF4-FFF2-40B4-BE49-F238E27FC236}">
                <a16:creationId xmlns:a16="http://schemas.microsoft.com/office/drawing/2014/main" id="{756F9B0C-6D78-6E46-B30E-0C9BE749B174}"/>
              </a:ext>
            </a:extLst>
          </p:cNvPr>
          <p:cNvSpPr>
            <a:spLocks noGrp="1"/>
          </p:cNvSpPr>
          <p:nvPr>
            <p:ph type="ctrTitle"/>
          </p:nvPr>
        </p:nvSpPr>
        <p:spPr>
          <a:xfrm>
            <a:off x="0" y="2882097"/>
            <a:ext cx="12187701" cy="1318544"/>
          </a:xfrm>
        </p:spPr>
        <p:txBody>
          <a:bodyPr/>
          <a:lstStyle/>
          <a:p>
            <a:pPr algn="ctr"/>
            <a:r>
              <a:rPr lang="fi-FI" dirty="0">
                <a:solidFill>
                  <a:schemeClr val="bg1"/>
                </a:solidFill>
                <a:effectLst>
                  <a:outerShdw blurRad="139700" algn="ctr" rotWithShape="0">
                    <a:srgbClr val="004C82"/>
                  </a:outerShdw>
                </a:effectLst>
              </a:rPr>
              <a:t>FOR A BETTER </a:t>
            </a:r>
            <a:br>
              <a:rPr lang="fi-FI" dirty="0">
                <a:solidFill>
                  <a:schemeClr val="bg1"/>
                </a:solidFill>
                <a:effectLst>
                  <a:outerShdw blurRad="139700" algn="ctr" rotWithShape="0">
                    <a:srgbClr val="004C82"/>
                  </a:outerShdw>
                </a:effectLst>
              </a:rPr>
            </a:br>
            <a:r>
              <a:rPr lang="fi-FI" dirty="0">
                <a:solidFill>
                  <a:schemeClr val="bg1"/>
                </a:solidFill>
                <a:effectLst>
                  <a:outerShdw blurRad="139700" algn="ctr" rotWithShape="0">
                    <a:srgbClr val="004C82"/>
                  </a:outerShdw>
                </a:effectLst>
              </a:rPr>
              <a:t>BUSINESS</a:t>
            </a:r>
          </a:p>
        </p:txBody>
      </p:sp>
      <p:pic>
        <p:nvPicPr>
          <p:cNvPr id="5" name="Kuva 4" descr="Kuva, joka sisältää kohteen teksti, kuvakaappaus, Fontti&#10;&#10;Tekoälyllä luotu sisältö voi olla virheellistä.">
            <a:extLst>
              <a:ext uri="{FF2B5EF4-FFF2-40B4-BE49-F238E27FC236}">
                <a16:creationId xmlns:a16="http://schemas.microsoft.com/office/drawing/2014/main" id="{B7E5B196-1FF0-5A6F-3FAE-25B56A548D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565" y="4771330"/>
            <a:ext cx="7377545" cy="1259378"/>
          </a:xfrm>
          <a:prstGeom prst="rect">
            <a:avLst/>
          </a:prstGeom>
        </p:spPr>
      </p:pic>
      <p:pic>
        <p:nvPicPr>
          <p:cNvPr id="7" name="Kuva 6">
            <a:extLst>
              <a:ext uri="{FF2B5EF4-FFF2-40B4-BE49-F238E27FC236}">
                <a16:creationId xmlns:a16="http://schemas.microsoft.com/office/drawing/2014/main" id="{6BAB68D2-8C0C-0885-F09B-4330D714BF0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997058" y="1298826"/>
            <a:ext cx="2197884" cy="1318544"/>
          </a:xfrm>
          <a:prstGeom prst="rect">
            <a:avLst/>
          </a:prstGeom>
        </p:spPr>
      </p:pic>
    </p:spTree>
    <p:extLst>
      <p:ext uri="{BB962C8B-B14F-4D97-AF65-F5344CB8AC3E}">
        <p14:creationId xmlns:p14="http://schemas.microsoft.com/office/powerpoint/2010/main" val="4171662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FF7F3-9C6D-38F3-5017-37CE78CE5840}"/>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F5E18E06-D39E-A57A-13DF-C99F0D9194FD}"/>
              </a:ext>
            </a:extLst>
          </p:cNvPr>
          <p:cNvPicPr>
            <a:picLocks noChangeAspect="1" noChangeArrowheads="1"/>
          </p:cNvPicPr>
          <p:nvPr/>
        </p:nvPicPr>
        <p:blipFill rotWithShape="1">
          <a:blip r:embed="rId2">
            <a:alphaModFix amt="75000"/>
            <a:extLst>
              <a:ext uri="{28A0092B-C50C-407E-A947-70E740481C1C}">
                <a14:useLocalDpi xmlns:a14="http://schemas.microsoft.com/office/drawing/2010/main" val="0"/>
              </a:ext>
            </a:extLst>
          </a:blip>
          <a:srcRect b="204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Otsikko 1">
            <a:extLst>
              <a:ext uri="{FF2B5EF4-FFF2-40B4-BE49-F238E27FC236}">
                <a16:creationId xmlns:a16="http://schemas.microsoft.com/office/drawing/2014/main" id="{60EF1BFD-0E7E-7925-0B53-C6F4D807C64C}"/>
              </a:ext>
            </a:extLst>
          </p:cNvPr>
          <p:cNvSpPr txBox="1">
            <a:spLocks/>
          </p:cNvSpPr>
          <p:nvPr/>
        </p:nvSpPr>
        <p:spPr>
          <a:xfrm>
            <a:off x="0" y="215347"/>
            <a:ext cx="12192000" cy="575146"/>
          </a:xfrm>
          <a:prstGeom prst="rect">
            <a:avLst/>
          </a:prstGeom>
        </p:spPr>
        <p:txBody>
          <a:bodyPr anchor="b" anchorCtr="0"/>
          <a:lstStyle>
            <a:lvl1pPr algn="l" defTabSz="914400" rtl="0" eaLnBrk="1" latinLnBrk="0" hangingPunct="1">
              <a:lnSpc>
                <a:spcPct val="90000"/>
              </a:lnSpc>
              <a:spcBef>
                <a:spcPct val="0"/>
              </a:spcBef>
              <a:buNone/>
              <a:defRPr lang="fi-FI" sz="3200" b="1" kern="1200" dirty="0" smtClean="0">
                <a:solidFill>
                  <a:srgbClr val="004C82"/>
                </a:solidFill>
                <a:latin typeface="Arial" panose="020B0604020202020204" pitchFamily="34" charset="0"/>
                <a:ea typeface="Arial" panose="020B0604020202020204" pitchFamily="34" charset="0"/>
                <a:cs typeface="Arial" panose="020B0604020202020204" pitchFamily="34" charset="0"/>
                <a:sym typeface="Helvetica Neue Light" charset="0"/>
              </a:defRPr>
            </a:lvl1pPr>
          </a:lstStyle>
          <a:p>
            <a:pPr algn="ctr"/>
            <a:r>
              <a:rPr lang="fi-FI" dirty="0">
                <a:solidFill>
                  <a:schemeClr val="bg2">
                    <a:lumMod val="25000"/>
                  </a:schemeClr>
                </a:solidFill>
              </a:rPr>
              <a:t>MAATALOUDEN KIERRÄTYSRAVINTEET</a:t>
            </a:r>
            <a:endParaRPr lang="fi-FI" dirty="0">
              <a:solidFill>
                <a:schemeClr val="bg2">
                  <a:lumMod val="25000"/>
                </a:schemeClr>
              </a:solidFill>
              <a:latin typeface="Arial Black" panose="020B0604020202020204" pitchFamily="34" charset="0"/>
              <a:cs typeface="Arial Black" panose="020B0604020202020204" pitchFamily="34" charset="0"/>
            </a:endParaRPr>
          </a:p>
        </p:txBody>
      </p:sp>
      <p:sp>
        <p:nvSpPr>
          <p:cNvPr id="8" name="Suorakulmio: Pyöristetyt kulmat 7">
            <a:hlinkClick r:id="rId3" action="ppaction://hlinksldjump"/>
            <a:extLst>
              <a:ext uri="{FF2B5EF4-FFF2-40B4-BE49-F238E27FC236}">
                <a16:creationId xmlns:a16="http://schemas.microsoft.com/office/drawing/2014/main" id="{32A0F511-C7D3-22E7-80BA-619421DCECF6}"/>
              </a:ext>
            </a:extLst>
          </p:cNvPr>
          <p:cNvSpPr/>
          <p:nvPr/>
        </p:nvSpPr>
        <p:spPr>
          <a:xfrm>
            <a:off x="3703320" y="977900"/>
            <a:ext cx="2307336" cy="34747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i-FI" dirty="0"/>
              <a:t>Eloperäiset</a:t>
            </a:r>
          </a:p>
        </p:txBody>
      </p:sp>
      <p:sp>
        <p:nvSpPr>
          <p:cNvPr id="9" name="Suorakulmio: Pyöristetyt kulmat 8">
            <a:hlinkClick r:id="rId3" action="ppaction://hlinksldjump"/>
            <a:extLst>
              <a:ext uri="{FF2B5EF4-FFF2-40B4-BE49-F238E27FC236}">
                <a16:creationId xmlns:a16="http://schemas.microsoft.com/office/drawing/2014/main" id="{EAB79459-0FB0-545C-4A64-2DA326F768B7}"/>
              </a:ext>
            </a:extLst>
          </p:cNvPr>
          <p:cNvSpPr/>
          <p:nvPr/>
        </p:nvSpPr>
        <p:spPr>
          <a:xfrm>
            <a:off x="8229600" y="977900"/>
            <a:ext cx="2359152" cy="34747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i-FI" dirty="0"/>
              <a:t>Kivennäismaat</a:t>
            </a:r>
          </a:p>
        </p:txBody>
      </p:sp>
      <p:graphicFrame>
        <p:nvGraphicFramePr>
          <p:cNvPr id="11" name="Taulukko 10">
            <a:extLst>
              <a:ext uri="{FF2B5EF4-FFF2-40B4-BE49-F238E27FC236}">
                <a16:creationId xmlns:a16="http://schemas.microsoft.com/office/drawing/2014/main" id="{5DF6F95A-08BF-ABD2-C29F-4A200DBB042D}"/>
              </a:ext>
            </a:extLst>
          </p:cNvPr>
          <p:cNvGraphicFramePr>
            <a:graphicFrameLocks noGrp="1"/>
          </p:cNvGraphicFramePr>
          <p:nvPr/>
        </p:nvGraphicFramePr>
        <p:xfrm>
          <a:off x="1453896" y="1757340"/>
          <a:ext cx="9061704" cy="731520"/>
        </p:xfrm>
        <a:graphic>
          <a:graphicData uri="http://schemas.openxmlformats.org/drawingml/2006/table">
            <a:tbl>
              <a:tblPr firstRow="1" bandRow="1">
                <a:tableStyleId>{F5AB1C69-6EDB-4FF4-983F-18BD219EF322}</a:tableStyleId>
              </a:tblPr>
              <a:tblGrid>
                <a:gridCol w="2265426">
                  <a:extLst>
                    <a:ext uri="{9D8B030D-6E8A-4147-A177-3AD203B41FA5}">
                      <a16:colId xmlns:a16="http://schemas.microsoft.com/office/drawing/2014/main" val="1922771254"/>
                    </a:ext>
                  </a:extLst>
                </a:gridCol>
                <a:gridCol w="2265426">
                  <a:extLst>
                    <a:ext uri="{9D8B030D-6E8A-4147-A177-3AD203B41FA5}">
                      <a16:colId xmlns:a16="http://schemas.microsoft.com/office/drawing/2014/main" val="3676959344"/>
                    </a:ext>
                  </a:extLst>
                </a:gridCol>
                <a:gridCol w="2265426">
                  <a:extLst>
                    <a:ext uri="{9D8B030D-6E8A-4147-A177-3AD203B41FA5}">
                      <a16:colId xmlns:a16="http://schemas.microsoft.com/office/drawing/2014/main" val="2928590524"/>
                    </a:ext>
                  </a:extLst>
                </a:gridCol>
                <a:gridCol w="2265426">
                  <a:extLst>
                    <a:ext uri="{9D8B030D-6E8A-4147-A177-3AD203B41FA5}">
                      <a16:colId xmlns:a16="http://schemas.microsoft.com/office/drawing/2014/main" val="1313613358"/>
                    </a:ext>
                  </a:extLst>
                </a:gridCol>
              </a:tblGrid>
              <a:tr h="545805">
                <a:tc>
                  <a:txBody>
                    <a:bodyPr/>
                    <a:lstStyle/>
                    <a:p>
                      <a:pPr algn="ctr"/>
                      <a:r>
                        <a:rPr lang="fi-FI" sz="1400" u="sng" dirty="0">
                          <a:solidFill>
                            <a:schemeClr val="bg1">
                              <a:lumMod val="95000"/>
                            </a:schemeClr>
                          </a:solidFill>
                          <a:hlinkClick r:id="rId3" action="ppaction://hlinksldjump">
                            <a:extLst>
                              <a:ext uri="{A12FA001-AC4F-418D-AE19-62706E023703}">
                                <ahyp:hlinkClr xmlns:ahyp="http://schemas.microsoft.com/office/drawing/2018/hyperlinkcolor" val="tx"/>
                              </a:ext>
                            </a:extLst>
                          </a:hlinkClick>
                        </a:rPr>
                        <a:t>Typpi</a:t>
                      </a:r>
                    </a:p>
                    <a:p>
                      <a:pPr algn="ctr"/>
                      <a:r>
                        <a:rPr lang="fi-FI" sz="1400" u="sng" dirty="0">
                          <a:solidFill>
                            <a:schemeClr val="bg1">
                              <a:lumMod val="95000"/>
                            </a:schemeClr>
                          </a:solidFill>
                          <a:hlinkClick r:id="rId3" action="ppaction://hlinksldjump">
                            <a:extLst>
                              <a:ext uri="{A12FA001-AC4F-418D-AE19-62706E023703}">
                                <ahyp:hlinkClr xmlns:ahyp="http://schemas.microsoft.com/office/drawing/2018/hyperlinkcolor" val="tx"/>
                              </a:ext>
                            </a:extLst>
                          </a:hlinkClick>
                        </a:rPr>
                        <a:t>Fosfori</a:t>
                      </a:r>
                      <a:endParaRPr lang="fi-FI" sz="1400" u="sng" dirty="0">
                        <a:solidFill>
                          <a:schemeClr val="bg1">
                            <a:lumMod val="95000"/>
                          </a:schemeClr>
                        </a:solidFill>
                      </a:endParaRPr>
                    </a:p>
                    <a:p>
                      <a:pPr algn="ctr"/>
                      <a:r>
                        <a:rPr lang="fi-FI" sz="1400" u="sng" dirty="0">
                          <a:solidFill>
                            <a:schemeClr val="bg1">
                              <a:lumMod val="95000"/>
                            </a:schemeClr>
                          </a:solidFill>
                          <a:hlinkClick r:id="rId3" action="ppaction://hlinksldjump">
                            <a:extLst>
                              <a:ext uri="{A12FA001-AC4F-418D-AE19-62706E023703}">
                                <ahyp:hlinkClr xmlns:ahyp="http://schemas.microsoft.com/office/drawing/2018/hyperlinkcolor" val="tx"/>
                              </a:ext>
                            </a:extLst>
                          </a:hlinkClick>
                        </a:rPr>
                        <a:t>Kalium</a:t>
                      </a:r>
                      <a:endParaRPr lang="fi-FI" sz="1400" u="sng" dirty="0">
                        <a:solidFill>
                          <a:schemeClr val="bg1">
                            <a:lumMod val="95000"/>
                          </a:schemeClr>
                        </a:solidFill>
                      </a:endParaRPr>
                    </a:p>
                  </a:txBody>
                  <a:tcPr/>
                </a:tc>
                <a:tc>
                  <a:txBody>
                    <a:bodyPr/>
                    <a:lstStyle/>
                    <a:p>
                      <a:pPr algn="ctr"/>
                      <a:r>
                        <a:rPr lang="fi-FI" sz="1400" dirty="0"/>
                        <a:t>50–100 kg/ha</a:t>
                      </a:r>
                    </a:p>
                    <a:p>
                      <a:pPr algn="ctr"/>
                      <a:r>
                        <a:rPr lang="fi-FI" sz="1400" dirty="0"/>
                        <a:t>20–35 kg/ha</a:t>
                      </a:r>
                    </a:p>
                    <a:p>
                      <a:pPr algn="ctr"/>
                      <a:r>
                        <a:rPr lang="fi-FI" sz="1400" dirty="0"/>
                        <a:t>70–120 kg/ha</a:t>
                      </a:r>
                      <a:endParaRPr lang="fi-FI" sz="1400" dirty="0">
                        <a:solidFill>
                          <a:schemeClr val="bg1">
                            <a:lumMod val="95000"/>
                          </a:schemeClr>
                        </a:solidFill>
                      </a:endParaRPr>
                    </a:p>
                  </a:txBody>
                  <a:tcPr/>
                </a:tc>
                <a:tc>
                  <a:txBody>
                    <a:bodyPr/>
                    <a:lstStyle/>
                    <a:p>
                      <a:pPr algn="ctr"/>
                      <a:r>
                        <a:rPr lang="fi-FI" sz="1400" dirty="0"/>
                        <a:t>3-6%, 80–120 kg/ha</a:t>
                      </a:r>
                    </a:p>
                    <a:p>
                      <a:pPr algn="ctr"/>
                      <a:r>
                        <a:rPr lang="fi-FI" sz="1400" dirty="0"/>
                        <a:t>1-2%, 25–40 kg/ha</a:t>
                      </a:r>
                    </a:p>
                    <a:p>
                      <a:pPr algn="ctr"/>
                      <a:r>
                        <a:rPr lang="fi-FI" sz="1400" dirty="0"/>
                        <a:t>3-5%, 50–90 kg/ha</a:t>
                      </a:r>
                      <a:endParaRPr lang="fi-FI" sz="1400" dirty="0">
                        <a:solidFill>
                          <a:schemeClr val="bg1">
                            <a:lumMod val="95000"/>
                          </a:schemeClr>
                        </a:solidFill>
                      </a:endParaRPr>
                    </a:p>
                  </a:txBody>
                  <a:tcPr/>
                </a:tc>
                <a:tc>
                  <a:txBody>
                    <a:bodyPr/>
                    <a:lstStyle/>
                    <a:p>
                      <a:pPr algn="ctr"/>
                      <a:r>
                        <a:rPr lang="fi-FI" sz="1400" dirty="0"/>
                        <a:t>100–160 kg/ha</a:t>
                      </a:r>
                    </a:p>
                    <a:p>
                      <a:pPr algn="ctr"/>
                      <a:r>
                        <a:rPr lang="fi-FI" sz="1400"/>
                        <a:t>15–25 kg/ha</a:t>
                      </a:r>
                    </a:p>
                    <a:p>
                      <a:pPr algn="ctr"/>
                      <a:r>
                        <a:rPr lang="fi-FI" sz="1400">
                          <a:solidFill>
                            <a:schemeClr val="bg1">
                              <a:lumMod val="95000"/>
                            </a:schemeClr>
                          </a:solidFill>
                        </a:rPr>
                        <a:t>60-110 kg/ha</a:t>
                      </a:r>
                      <a:endParaRPr lang="fi-FI" sz="1400" dirty="0">
                        <a:solidFill>
                          <a:schemeClr val="bg1">
                            <a:lumMod val="95000"/>
                          </a:schemeClr>
                        </a:solidFill>
                      </a:endParaRPr>
                    </a:p>
                  </a:txBody>
                  <a:tcPr/>
                </a:tc>
                <a:extLst>
                  <a:ext uri="{0D108BD9-81ED-4DB2-BD59-A6C34878D82A}">
                    <a16:rowId xmlns:a16="http://schemas.microsoft.com/office/drawing/2014/main" val="774725462"/>
                  </a:ext>
                </a:extLst>
              </a:tr>
            </a:tbl>
          </a:graphicData>
        </a:graphic>
      </p:graphicFrame>
      <p:sp>
        <p:nvSpPr>
          <p:cNvPr id="13" name="Suorakulmio: Pyöristetyt kulmat 12">
            <a:extLst>
              <a:ext uri="{FF2B5EF4-FFF2-40B4-BE49-F238E27FC236}">
                <a16:creationId xmlns:a16="http://schemas.microsoft.com/office/drawing/2014/main" id="{14D58D0E-1E4F-6422-25A8-4631C999EE1B}"/>
              </a:ext>
            </a:extLst>
          </p:cNvPr>
          <p:cNvSpPr/>
          <p:nvPr/>
        </p:nvSpPr>
        <p:spPr>
          <a:xfrm>
            <a:off x="1380744" y="5626221"/>
            <a:ext cx="9208008" cy="31588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i-FI" dirty="0"/>
              <a:t>Hyödyt &amp; oheisvaikutuksetvaikutukset</a:t>
            </a:r>
          </a:p>
        </p:txBody>
      </p:sp>
      <p:sp>
        <p:nvSpPr>
          <p:cNvPr id="10" name="Suorakulmio: Pyöristetyt kulmat 9">
            <a:extLst>
              <a:ext uri="{FF2B5EF4-FFF2-40B4-BE49-F238E27FC236}">
                <a16:creationId xmlns:a16="http://schemas.microsoft.com/office/drawing/2014/main" id="{170E7384-B25F-D7C1-876B-88CA28736691}"/>
              </a:ext>
            </a:extLst>
          </p:cNvPr>
          <p:cNvSpPr/>
          <p:nvPr/>
        </p:nvSpPr>
        <p:spPr>
          <a:xfrm>
            <a:off x="1380744" y="1430528"/>
            <a:ext cx="9208008" cy="34747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i-FI" dirty="0"/>
              <a:t>Ravinnetarpeet</a:t>
            </a:r>
          </a:p>
        </p:txBody>
      </p:sp>
      <p:graphicFrame>
        <p:nvGraphicFramePr>
          <p:cNvPr id="16" name="Taulukko 15">
            <a:extLst>
              <a:ext uri="{FF2B5EF4-FFF2-40B4-BE49-F238E27FC236}">
                <a16:creationId xmlns:a16="http://schemas.microsoft.com/office/drawing/2014/main" id="{D4F37D36-2315-F15B-8518-ADB01186FE67}"/>
              </a:ext>
            </a:extLst>
          </p:cNvPr>
          <p:cNvGraphicFramePr>
            <a:graphicFrameLocks noGrp="1"/>
          </p:cNvGraphicFramePr>
          <p:nvPr/>
        </p:nvGraphicFramePr>
        <p:xfrm>
          <a:off x="1453892" y="4313993"/>
          <a:ext cx="9061708" cy="1188482"/>
        </p:xfrm>
        <a:graphic>
          <a:graphicData uri="http://schemas.openxmlformats.org/drawingml/2006/table">
            <a:tbl>
              <a:tblPr firstRow="1" bandRow="1">
                <a:tableStyleId>{F5AB1C69-6EDB-4FF4-983F-18BD219EF322}</a:tableStyleId>
              </a:tblPr>
              <a:tblGrid>
                <a:gridCol w="2265427">
                  <a:extLst>
                    <a:ext uri="{9D8B030D-6E8A-4147-A177-3AD203B41FA5}">
                      <a16:colId xmlns:a16="http://schemas.microsoft.com/office/drawing/2014/main" val="1922771254"/>
                    </a:ext>
                  </a:extLst>
                </a:gridCol>
                <a:gridCol w="2265427">
                  <a:extLst>
                    <a:ext uri="{9D8B030D-6E8A-4147-A177-3AD203B41FA5}">
                      <a16:colId xmlns:a16="http://schemas.microsoft.com/office/drawing/2014/main" val="1065062753"/>
                    </a:ext>
                  </a:extLst>
                </a:gridCol>
                <a:gridCol w="2265427">
                  <a:extLst>
                    <a:ext uri="{9D8B030D-6E8A-4147-A177-3AD203B41FA5}">
                      <a16:colId xmlns:a16="http://schemas.microsoft.com/office/drawing/2014/main" val="3785915768"/>
                    </a:ext>
                  </a:extLst>
                </a:gridCol>
                <a:gridCol w="2265427">
                  <a:extLst>
                    <a:ext uri="{9D8B030D-6E8A-4147-A177-3AD203B41FA5}">
                      <a16:colId xmlns:a16="http://schemas.microsoft.com/office/drawing/2014/main" val="2289052445"/>
                    </a:ext>
                  </a:extLst>
                </a:gridCol>
              </a:tblGrid>
              <a:tr h="293976">
                <a:tc>
                  <a:txBody>
                    <a:bodyPr/>
                    <a:lstStyle/>
                    <a:p>
                      <a:pPr algn="ctr"/>
                      <a:r>
                        <a:rPr lang="fi-FI" sz="1300" dirty="0">
                          <a:solidFill>
                            <a:schemeClr val="bg1">
                              <a:lumMod val="95000"/>
                            </a:schemeClr>
                          </a:solidFill>
                        </a:rPr>
                        <a:t>Alkuaine</a:t>
                      </a:r>
                    </a:p>
                  </a:txBody>
                  <a:tcPr marT="41564" marB="41564"/>
                </a:tc>
                <a:tc>
                  <a:txBody>
                    <a:bodyPr/>
                    <a:lstStyle/>
                    <a:p>
                      <a:pPr algn="ctr"/>
                      <a:r>
                        <a:rPr lang="fi-FI" sz="1300" dirty="0"/>
                        <a:t>Enimmäispitoisuus (sekoite)</a:t>
                      </a:r>
                    </a:p>
                  </a:txBody>
                  <a:tcPr marT="41564" marB="41564"/>
                </a:tc>
                <a:tc>
                  <a:txBody>
                    <a:bodyPr/>
                    <a:lstStyle/>
                    <a:p>
                      <a:pPr algn="ctr"/>
                      <a:r>
                        <a:rPr lang="fi-FI" sz="1300" dirty="0"/>
                        <a:t>Maksimi ainesosassa</a:t>
                      </a:r>
                    </a:p>
                  </a:txBody>
                  <a:tcPr marT="41564" marB="41564"/>
                </a:tc>
                <a:tc>
                  <a:txBody>
                    <a:bodyPr/>
                    <a:lstStyle/>
                    <a:p>
                      <a:pPr algn="ctr"/>
                      <a:endParaRPr lang="fi-FI" sz="1300" dirty="0"/>
                    </a:p>
                  </a:txBody>
                  <a:tcPr marT="41564" marB="41564"/>
                </a:tc>
                <a:extLst>
                  <a:ext uri="{0D108BD9-81ED-4DB2-BD59-A6C34878D82A}">
                    <a16:rowId xmlns:a16="http://schemas.microsoft.com/office/drawing/2014/main" val="774725462"/>
                  </a:ext>
                </a:extLst>
              </a:tr>
              <a:tr h="894506">
                <a:tc>
                  <a:txBody>
                    <a:bodyPr/>
                    <a:lstStyle/>
                    <a:p>
                      <a:pPr algn="ctr"/>
                      <a:r>
                        <a:rPr lang="fi-FI" sz="1300" dirty="0">
                          <a:solidFill>
                            <a:schemeClr val="tx1">
                              <a:lumMod val="50000"/>
                              <a:lumOff val="50000"/>
                            </a:schemeClr>
                          </a:solidFill>
                        </a:rPr>
                        <a:t>Arseeni</a:t>
                      </a:r>
                    </a:p>
                    <a:p>
                      <a:pPr algn="ctr"/>
                      <a:r>
                        <a:rPr lang="fi-FI" sz="1300" dirty="0">
                          <a:solidFill>
                            <a:schemeClr val="tx1">
                              <a:lumMod val="50000"/>
                              <a:lumOff val="50000"/>
                            </a:schemeClr>
                          </a:solidFill>
                        </a:rPr>
                        <a:t>Kadmium</a:t>
                      </a:r>
                    </a:p>
                    <a:p>
                      <a:pPr algn="ctr"/>
                      <a:r>
                        <a:rPr lang="fi-FI" sz="1300" dirty="0">
                          <a:solidFill>
                            <a:schemeClr val="tx1">
                              <a:lumMod val="50000"/>
                              <a:lumOff val="50000"/>
                            </a:schemeClr>
                          </a:solidFill>
                        </a:rPr>
                        <a:t>Kromi</a:t>
                      </a:r>
                    </a:p>
                    <a:p>
                      <a:pPr algn="ctr"/>
                      <a:r>
                        <a:rPr lang="fi-FI" sz="1300" dirty="0">
                          <a:solidFill>
                            <a:schemeClr val="tx1">
                              <a:lumMod val="50000"/>
                              <a:lumOff val="50000"/>
                            </a:schemeClr>
                          </a:solidFill>
                        </a:rPr>
                        <a:t>Sinkki</a:t>
                      </a:r>
                      <a:endParaRPr lang="fi-FI" sz="1300" dirty="0">
                        <a:solidFill>
                          <a:schemeClr val="bg1">
                            <a:lumMod val="95000"/>
                          </a:schemeClr>
                        </a:solidFill>
                      </a:endParaRPr>
                    </a:p>
                  </a:txBody>
                  <a:tcPr marT="41564" marB="41564"/>
                </a:tc>
                <a:tc>
                  <a:txBody>
                    <a:bodyPr/>
                    <a:lstStyle/>
                    <a:p>
                      <a:pPr marL="0" algn="ctr" defTabSz="914400" rtl="0" eaLnBrk="1" latinLnBrk="0" hangingPunct="1"/>
                      <a:r>
                        <a:rPr lang="fi-FI" sz="1300" kern="1200" dirty="0">
                          <a:solidFill>
                            <a:schemeClr val="tx1">
                              <a:lumMod val="50000"/>
                              <a:lumOff val="50000"/>
                            </a:schemeClr>
                          </a:solidFill>
                          <a:latin typeface="+mn-lt"/>
                          <a:ea typeface="+mn-ea"/>
                          <a:cs typeface="+mn-cs"/>
                        </a:rPr>
                        <a:t>25 mg/ka</a:t>
                      </a:r>
                    </a:p>
                    <a:p>
                      <a:pPr marL="0" algn="ctr" defTabSz="914400" rtl="0" eaLnBrk="1" latinLnBrk="0" hangingPunct="1"/>
                      <a:r>
                        <a:rPr lang="fi-FI" sz="1300" kern="1200" dirty="0">
                          <a:solidFill>
                            <a:schemeClr val="tx1">
                              <a:lumMod val="50000"/>
                              <a:lumOff val="50000"/>
                            </a:schemeClr>
                          </a:solidFill>
                          <a:latin typeface="+mn-lt"/>
                          <a:ea typeface="+mn-ea"/>
                          <a:cs typeface="+mn-cs"/>
                        </a:rPr>
                        <a:t>1,5 mg/kg</a:t>
                      </a:r>
                    </a:p>
                    <a:p>
                      <a:pPr marL="0" algn="ctr" defTabSz="914400" rtl="0" eaLnBrk="1" latinLnBrk="0" hangingPunct="1"/>
                      <a:r>
                        <a:rPr lang="fi-FI" sz="1300" kern="1200" dirty="0">
                          <a:solidFill>
                            <a:schemeClr val="tx1">
                              <a:lumMod val="50000"/>
                              <a:lumOff val="50000"/>
                            </a:schemeClr>
                          </a:solidFill>
                          <a:latin typeface="+mn-lt"/>
                          <a:ea typeface="+mn-ea"/>
                          <a:cs typeface="+mn-cs"/>
                        </a:rPr>
                        <a:t>300 mg/kg</a:t>
                      </a:r>
                    </a:p>
                    <a:p>
                      <a:pPr marL="0" algn="ctr" defTabSz="914400" rtl="0" eaLnBrk="1" latinLnBrk="0" hangingPunct="1"/>
                      <a:r>
                        <a:rPr lang="fi-FI" sz="1300" kern="1200" dirty="0">
                          <a:solidFill>
                            <a:schemeClr val="tx1">
                              <a:lumMod val="50000"/>
                              <a:lumOff val="50000"/>
                            </a:schemeClr>
                          </a:solidFill>
                          <a:latin typeface="+mn-lt"/>
                          <a:ea typeface="+mn-ea"/>
                          <a:cs typeface="+mn-cs"/>
                        </a:rPr>
                        <a:t>1500 mg/kg</a:t>
                      </a:r>
                    </a:p>
                  </a:txBody>
                  <a:tcPr marT="41564" marB="41564"/>
                </a:tc>
                <a:tc>
                  <a:txBody>
                    <a:bodyPr/>
                    <a:lstStyle/>
                    <a:p>
                      <a:pPr marL="0" algn="ctr" defTabSz="914400" rtl="0" eaLnBrk="1" latinLnBrk="0" hangingPunct="1"/>
                      <a:endParaRPr lang="fi-FI" sz="1300" kern="1200" dirty="0">
                        <a:solidFill>
                          <a:schemeClr val="tx1">
                            <a:lumMod val="50000"/>
                            <a:lumOff val="50000"/>
                          </a:schemeClr>
                        </a:solidFill>
                        <a:latin typeface="+mn-lt"/>
                        <a:ea typeface="+mn-ea"/>
                        <a:cs typeface="+mn-cs"/>
                      </a:endParaRPr>
                    </a:p>
                  </a:txBody>
                  <a:tcPr marT="41564" marB="41564"/>
                </a:tc>
                <a:tc>
                  <a:txBody>
                    <a:bodyPr/>
                    <a:lstStyle/>
                    <a:p>
                      <a:pPr marL="0" algn="ctr" defTabSz="914400" rtl="0" eaLnBrk="1" latinLnBrk="0" hangingPunct="1"/>
                      <a:endParaRPr lang="fi-FI" sz="1300" kern="1200" dirty="0">
                        <a:solidFill>
                          <a:schemeClr val="tx1">
                            <a:lumMod val="50000"/>
                            <a:lumOff val="50000"/>
                          </a:schemeClr>
                        </a:solidFill>
                        <a:latin typeface="+mn-lt"/>
                        <a:ea typeface="+mn-ea"/>
                        <a:cs typeface="+mn-cs"/>
                      </a:endParaRPr>
                    </a:p>
                  </a:txBody>
                  <a:tcPr marT="41564" marB="41564"/>
                </a:tc>
                <a:extLst>
                  <a:ext uri="{0D108BD9-81ED-4DB2-BD59-A6C34878D82A}">
                    <a16:rowId xmlns:a16="http://schemas.microsoft.com/office/drawing/2014/main" val="225801519"/>
                  </a:ext>
                </a:extLst>
              </a:tr>
            </a:tbl>
          </a:graphicData>
        </a:graphic>
      </p:graphicFrame>
      <p:sp>
        <p:nvSpPr>
          <p:cNvPr id="12" name="Suorakulmio: Pyöristetyt kulmat 11">
            <a:hlinkClick r:id="rId4" action="ppaction://hlinksldjump"/>
            <a:extLst>
              <a:ext uri="{FF2B5EF4-FFF2-40B4-BE49-F238E27FC236}">
                <a16:creationId xmlns:a16="http://schemas.microsoft.com/office/drawing/2014/main" id="{A0E1AC19-979F-30D4-0E5D-52BA18A86E0D}"/>
              </a:ext>
            </a:extLst>
          </p:cNvPr>
          <p:cNvSpPr/>
          <p:nvPr/>
        </p:nvSpPr>
        <p:spPr>
          <a:xfrm>
            <a:off x="1380744" y="3915396"/>
            <a:ext cx="9208008" cy="31588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i-FI" dirty="0"/>
              <a:t>Haitta-aineet</a:t>
            </a:r>
          </a:p>
        </p:txBody>
      </p:sp>
      <p:graphicFrame>
        <p:nvGraphicFramePr>
          <p:cNvPr id="2" name="Taulukko 1">
            <a:extLst>
              <a:ext uri="{FF2B5EF4-FFF2-40B4-BE49-F238E27FC236}">
                <a16:creationId xmlns:a16="http://schemas.microsoft.com/office/drawing/2014/main" id="{DDE87D85-8598-52B8-22C3-73D91EF1531D}"/>
              </a:ext>
            </a:extLst>
          </p:cNvPr>
          <p:cNvGraphicFramePr>
            <a:graphicFrameLocks noGrp="1"/>
          </p:cNvGraphicFramePr>
          <p:nvPr/>
        </p:nvGraphicFramePr>
        <p:xfrm>
          <a:off x="1453896" y="5982708"/>
          <a:ext cx="9061704" cy="677488"/>
        </p:xfrm>
        <a:graphic>
          <a:graphicData uri="http://schemas.openxmlformats.org/drawingml/2006/table">
            <a:tbl>
              <a:tblPr firstRow="1" bandRow="1">
                <a:tableStyleId>{F5AB1C69-6EDB-4FF4-983F-18BD219EF322}</a:tableStyleId>
              </a:tblPr>
              <a:tblGrid>
                <a:gridCol w="2276856">
                  <a:extLst>
                    <a:ext uri="{9D8B030D-6E8A-4147-A177-3AD203B41FA5}">
                      <a16:colId xmlns:a16="http://schemas.microsoft.com/office/drawing/2014/main" val="1922771254"/>
                    </a:ext>
                  </a:extLst>
                </a:gridCol>
                <a:gridCol w="6784848">
                  <a:extLst>
                    <a:ext uri="{9D8B030D-6E8A-4147-A177-3AD203B41FA5}">
                      <a16:colId xmlns:a16="http://schemas.microsoft.com/office/drawing/2014/main" val="1065062753"/>
                    </a:ext>
                  </a:extLst>
                </a:gridCol>
              </a:tblGrid>
              <a:tr h="496186">
                <a:tc>
                  <a:txBody>
                    <a:bodyPr/>
                    <a:lstStyle/>
                    <a:p>
                      <a:pPr algn="ctr"/>
                      <a:r>
                        <a:rPr lang="fi-FI" sz="1300" dirty="0">
                          <a:solidFill>
                            <a:schemeClr val="bg1">
                              <a:lumMod val="95000"/>
                            </a:schemeClr>
                          </a:solidFill>
                        </a:rPr>
                        <a:t>Kosteus</a:t>
                      </a:r>
                    </a:p>
                    <a:p>
                      <a:pPr algn="ctr"/>
                      <a:r>
                        <a:rPr lang="fi-FI" sz="1300" dirty="0">
                          <a:solidFill>
                            <a:schemeClr val="bg1">
                              <a:lumMod val="95000"/>
                            </a:schemeClr>
                          </a:solidFill>
                        </a:rPr>
                        <a:t>pH</a:t>
                      </a:r>
                    </a:p>
                    <a:p>
                      <a:pPr algn="ctr"/>
                      <a:r>
                        <a:rPr lang="fi-FI" sz="1300" dirty="0">
                          <a:solidFill>
                            <a:schemeClr val="bg1">
                              <a:lumMod val="95000"/>
                            </a:schemeClr>
                          </a:solidFill>
                        </a:rPr>
                        <a:t>Kalsium</a:t>
                      </a:r>
                    </a:p>
                  </a:txBody>
                  <a:tcPr marT="41564" marB="41564"/>
                </a:tc>
                <a:tc>
                  <a:txBody>
                    <a:bodyPr/>
                    <a:lstStyle/>
                    <a:p>
                      <a:pPr algn="ctr"/>
                      <a:r>
                        <a:rPr lang="fi-FI" sz="1300" dirty="0"/>
                        <a:t>Tärkeä ravinteen levitettävyyden, mekaanisen muokkaamisen ja logistiikan kannalta</a:t>
                      </a:r>
                    </a:p>
                    <a:p>
                      <a:pPr algn="ctr"/>
                      <a:r>
                        <a:rPr lang="fi-FI" sz="1300" dirty="0"/>
                        <a:t>Korkea pH (8-11) neutraloi happamia maita ja parantaa ravinteiden liukenemista</a:t>
                      </a:r>
                    </a:p>
                    <a:p>
                      <a:pPr algn="ctr"/>
                      <a:r>
                        <a:rPr lang="fi-FI" sz="1300" dirty="0"/>
                        <a:t>Tärkeä </a:t>
                      </a:r>
                      <a:r>
                        <a:rPr lang="fi-FI" sz="1300" dirty="0" err="1"/>
                        <a:t>pHn</a:t>
                      </a:r>
                      <a:r>
                        <a:rPr lang="fi-FI" sz="1300" dirty="0"/>
                        <a:t> ja maan rakenteen muokkaaja</a:t>
                      </a:r>
                    </a:p>
                  </a:txBody>
                  <a:tcPr marT="41564" marB="41564"/>
                </a:tc>
                <a:extLst>
                  <a:ext uri="{0D108BD9-81ED-4DB2-BD59-A6C34878D82A}">
                    <a16:rowId xmlns:a16="http://schemas.microsoft.com/office/drawing/2014/main" val="774725462"/>
                  </a:ext>
                </a:extLst>
              </a:tr>
            </a:tbl>
          </a:graphicData>
        </a:graphic>
      </p:graphicFrame>
      <p:graphicFrame>
        <p:nvGraphicFramePr>
          <p:cNvPr id="3" name="Taulukko 2">
            <a:extLst>
              <a:ext uri="{FF2B5EF4-FFF2-40B4-BE49-F238E27FC236}">
                <a16:creationId xmlns:a16="http://schemas.microsoft.com/office/drawing/2014/main" id="{CCEA5933-651E-1FA4-479B-9B1136097200}"/>
              </a:ext>
            </a:extLst>
          </p:cNvPr>
          <p:cNvGraphicFramePr>
            <a:graphicFrameLocks noGrp="1"/>
          </p:cNvGraphicFramePr>
          <p:nvPr/>
        </p:nvGraphicFramePr>
        <p:xfrm>
          <a:off x="1453896" y="2885671"/>
          <a:ext cx="9061707" cy="944880"/>
        </p:xfrm>
        <a:graphic>
          <a:graphicData uri="http://schemas.openxmlformats.org/drawingml/2006/table">
            <a:tbl>
              <a:tblPr firstRow="1" bandRow="1">
                <a:tableStyleId>{F5AB1C69-6EDB-4FF4-983F-18BD219EF322}</a:tableStyleId>
              </a:tblPr>
              <a:tblGrid>
                <a:gridCol w="2240280">
                  <a:extLst>
                    <a:ext uri="{9D8B030D-6E8A-4147-A177-3AD203B41FA5}">
                      <a16:colId xmlns:a16="http://schemas.microsoft.com/office/drawing/2014/main" val="1922771254"/>
                    </a:ext>
                  </a:extLst>
                </a:gridCol>
                <a:gridCol w="2276856">
                  <a:extLst>
                    <a:ext uri="{9D8B030D-6E8A-4147-A177-3AD203B41FA5}">
                      <a16:colId xmlns:a16="http://schemas.microsoft.com/office/drawing/2014/main" val="3676959344"/>
                    </a:ext>
                  </a:extLst>
                </a:gridCol>
                <a:gridCol w="2295144">
                  <a:extLst>
                    <a:ext uri="{9D8B030D-6E8A-4147-A177-3AD203B41FA5}">
                      <a16:colId xmlns:a16="http://schemas.microsoft.com/office/drawing/2014/main" val="1065062753"/>
                    </a:ext>
                  </a:extLst>
                </a:gridCol>
                <a:gridCol w="2249427">
                  <a:extLst>
                    <a:ext uri="{9D8B030D-6E8A-4147-A177-3AD203B41FA5}">
                      <a16:colId xmlns:a16="http://schemas.microsoft.com/office/drawing/2014/main" val="1713033004"/>
                    </a:ext>
                  </a:extLst>
                </a:gridCol>
              </a:tblGrid>
              <a:tr h="5458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dirty="0">
                          <a:solidFill>
                            <a:schemeClr val="bg1">
                              <a:lumMod val="95000"/>
                            </a:schemeClr>
                          </a:solidFill>
                          <a:hlinkClick r:id="rId5" action="ppaction://hlinksldjump">
                            <a:extLst>
                              <a:ext uri="{A12FA001-AC4F-418D-AE19-62706E023703}">
                                <ahyp:hlinkClr xmlns:ahyp="http://schemas.microsoft.com/office/drawing/2018/hyperlinkcolor" val="tx"/>
                              </a:ext>
                            </a:extLst>
                          </a:hlinkClick>
                        </a:rPr>
                        <a:t>Kalsium</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dirty="0">
                          <a:solidFill>
                            <a:schemeClr val="bg1">
                              <a:lumMod val="95000"/>
                            </a:schemeClr>
                          </a:solidFill>
                          <a:hlinkClick r:id="rId5" action="ppaction://hlinksldjump">
                            <a:extLst>
                              <a:ext uri="{A12FA001-AC4F-418D-AE19-62706E023703}">
                                <ahyp:hlinkClr xmlns:ahyp="http://schemas.microsoft.com/office/drawing/2018/hyperlinkcolor" val="tx"/>
                              </a:ext>
                            </a:extLst>
                          </a:hlinkClick>
                        </a:rPr>
                        <a:t>Magnesium</a:t>
                      </a:r>
                      <a:endParaRPr lang="fi-FI" sz="1400" dirty="0">
                        <a:solidFill>
                          <a:schemeClr val="bg1">
                            <a:lumMod val="95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dirty="0"/>
                        <a:t>Rikki</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dirty="0"/>
                        <a:t>Hivenaineet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dirty="0"/>
                        <a:t>6-15%, 200–500 kg/ha</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dirty="0"/>
                        <a:t>1-3%, 20–40 kg/ha</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dirty="0"/>
                        <a:t>0,5-2%, 10–20 kg/ha</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dirty="0">
                          <a:solidFill>
                            <a:schemeClr val="bg1">
                              <a:lumMod val="95000"/>
                            </a:schemeClr>
                          </a:solidFill>
                        </a:rPr>
                        <a:t>B, 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a:t>10-25%, 300–800 </a:t>
                      </a:r>
                      <a:r>
                        <a:rPr lang="fi-FI" sz="1400" dirty="0"/>
                        <a:t>kg/ha</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a:t>1-3%, 20–40 kg/ha</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a:t>0,5-2%, 10-20 kg/ha</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a:t>S, Zn, Mn, Cu</a:t>
                      </a:r>
                      <a:endParaRPr lang="fi-FI"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dirty="0"/>
                        <a:t>3-10%, 100–300 kg/ha</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dirty="0"/>
                        <a:t>1-3%, 15–30 kg/ha</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dirty="0"/>
                        <a:t>0,5-2%, 15–25 kg/ha</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dirty="0"/>
                        <a:t>Mn, B</a:t>
                      </a:r>
                    </a:p>
                  </a:txBody>
                  <a:tcPr/>
                </a:tc>
                <a:extLst>
                  <a:ext uri="{0D108BD9-81ED-4DB2-BD59-A6C34878D82A}">
                    <a16:rowId xmlns:a16="http://schemas.microsoft.com/office/drawing/2014/main" val="774725462"/>
                  </a:ext>
                </a:extLst>
              </a:tr>
            </a:tbl>
          </a:graphicData>
        </a:graphic>
      </p:graphicFrame>
      <p:sp>
        <p:nvSpPr>
          <p:cNvPr id="14" name="Suorakulmio: Pyöristetyt kulmat 13">
            <a:hlinkClick r:id="rId4" action="ppaction://hlinksldjump"/>
            <a:extLst>
              <a:ext uri="{FF2B5EF4-FFF2-40B4-BE49-F238E27FC236}">
                <a16:creationId xmlns:a16="http://schemas.microsoft.com/office/drawing/2014/main" id="{9C2C7F10-7D40-F762-E679-9B4DCD30CE3D}"/>
              </a:ext>
            </a:extLst>
          </p:cNvPr>
          <p:cNvSpPr/>
          <p:nvPr/>
        </p:nvSpPr>
        <p:spPr>
          <a:xfrm>
            <a:off x="1380744" y="2586087"/>
            <a:ext cx="9208008" cy="34747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i-FI" dirty="0"/>
              <a:t>Hivenaineet</a:t>
            </a:r>
          </a:p>
        </p:txBody>
      </p:sp>
      <p:sp>
        <p:nvSpPr>
          <p:cNvPr id="4" name="Suorakulmio: Pyöristetyt kulmat 3">
            <a:hlinkClick r:id="rId3" action="ppaction://hlinksldjump"/>
            <a:extLst>
              <a:ext uri="{FF2B5EF4-FFF2-40B4-BE49-F238E27FC236}">
                <a16:creationId xmlns:a16="http://schemas.microsoft.com/office/drawing/2014/main" id="{D342F5C5-621B-2509-3025-DF74B66D31B7}"/>
              </a:ext>
            </a:extLst>
          </p:cNvPr>
          <p:cNvSpPr/>
          <p:nvPr/>
        </p:nvSpPr>
        <p:spPr>
          <a:xfrm>
            <a:off x="6096000" y="977900"/>
            <a:ext cx="2048256" cy="34747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i-FI" dirty="0"/>
              <a:t>Savimaat</a:t>
            </a:r>
          </a:p>
        </p:txBody>
      </p:sp>
    </p:spTree>
    <p:extLst>
      <p:ext uri="{BB962C8B-B14F-4D97-AF65-F5344CB8AC3E}">
        <p14:creationId xmlns:p14="http://schemas.microsoft.com/office/powerpoint/2010/main" val="2245402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86826-178C-44FE-89E3-4B6046874DC9}"/>
              </a:ext>
            </a:extLst>
          </p:cNvPr>
          <p:cNvSpPr>
            <a:spLocks noGrp="1"/>
          </p:cNvSpPr>
          <p:nvPr>
            <p:ph type="title"/>
          </p:nvPr>
        </p:nvSpPr>
        <p:spPr/>
        <p:txBody>
          <a:bodyPr/>
          <a:lstStyle/>
          <a:p>
            <a:r>
              <a:rPr lang="fi-FI" dirty="0"/>
              <a:t>LANNOITTEET OSANA ILMASTOTOIMIA JA HUOLTOVARMUUTTA</a:t>
            </a:r>
          </a:p>
        </p:txBody>
      </p:sp>
      <p:sp>
        <p:nvSpPr>
          <p:cNvPr id="3" name="Content Placeholder 2">
            <a:extLst>
              <a:ext uri="{FF2B5EF4-FFF2-40B4-BE49-F238E27FC236}">
                <a16:creationId xmlns:a16="http://schemas.microsoft.com/office/drawing/2014/main" id="{84C7D55B-FF3E-40F4-912F-169BF04AFBF0}"/>
              </a:ext>
            </a:extLst>
          </p:cNvPr>
          <p:cNvSpPr>
            <a:spLocks noGrp="1"/>
          </p:cNvSpPr>
          <p:nvPr>
            <p:ph idx="1"/>
          </p:nvPr>
        </p:nvSpPr>
        <p:spPr/>
        <p:txBody>
          <a:bodyPr/>
          <a:lstStyle/>
          <a:p>
            <a:r>
              <a:rPr lang="fi-FI" sz="1600" dirty="0"/>
              <a:t>Perinteiset lannoitteet ja niiden tuotanto aiheuttavat nykyisin merkittäviä ilmastopäästöjä. Kiertotalouslannoitteet voivat vähentää lannoitteen valmistuksen ja käytön päästöjä merkittävästi, tukien ilmastotavoitteita ja mahdollistaen myös hiilensidontaa.</a:t>
            </a:r>
          </a:p>
          <a:p>
            <a:r>
              <a:rPr lang="fi-FI" sz="1600" dirty="0"/>
              <a:t>Uudet, ilmastoystävälliset lannoitteet voivat hyödyntää kierrätysraaka-aineita, vähentäen riippuvuutta kalliista ja niukkenevista luonnonvaroista, jolloin tämä voi laskea lannoitteiden tuotantokustannuksia ja parantaa niiden kilpailukykyä.</a:t>
            </a:r>
          </a:p>
          <a:p>
            <a:r>
              <a:rPr lang="fi-FI" sz="1600" dirty="0"/>
              <a:t>Kotimaisten kiertotalousratkaisujen kehittäminen vähentää riippuvuutta tuontilannoitteista, mikä lisää Suomen omavaraisuutta ravinnehuollossa ja vähentää altistumista maailmanmarkkinoiden hintavaihteluille sekä parantaa ruoantuotannon </a:t>
            </a:r>
            <a:r>
              <a:rPr lang="fi-FI" sz="1600" dirty="0" err="1"/>
              <a:t>resilienssiä</a:t>
            </a:r>
            <a:r>
              <a:rPr lang="fi-FI" sz="1600" dirty="0"/>
              <a:t>.</a:t>
            </a:r>
          </a:p>
          <a:p>
            <a:r>
              <a:rPr lang="fi-FI" sz="1600" dirty="0"/>
              <a:t>Ilmastoystävälliset kiertotalouslannoitteet edistävät kotimaista tuotantoa ja varmistavat, että lannoitteiden saatavuus pysyy vakaana myös kriisitilanteissa, mikä on tärkeää elintarviketuotannon jatkuvuudelle sekä huoltovarmuudelle.</a:t>
            </a:r>
          </a:p>
          <a:p>
            <a:pPr marL="0" indent="0">
              <a:buNone/>
            </a:pPr>
            <a:endParaRPr lang="fi-FI" dirty="0"/>
          </a:p>
        </p:txBody>
      </p:sp>
    </p:spTree>
    <p:extLst>
      <p:ext uri="{BB962C8B-B14F-4D97-AF65-F5344CB8AC3E}">
        <p14:creationId xmlns:p14="http://schemas.microsoft.com/office/powerpoint/2010/main" val="3994446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8FA1A-F330-4464-8C65-17EF83790F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A14269-8975-2BB2-B040-E075F43AB110}"/>
              </a:ext>
            </a:extLst>
          </p:cNvPr>
          <p:cNvSpPr>
            <a:spLocks noGrp="1"/>
          </p:cNvSpPr>
          <p:nvPr>
            <p:ph type="title"/>
          </p:nvPr>
        </p:nvSpPr>
        <p:spPr/>
        <p:txBody>
          <a:bodyPr/>
          <a:lstStyle/>
          <a:p>
            <a:r>
              <a:rPr lang="fi-FI" sz="3200" dirty="0"/>
              <a:t>LANNOITEMARKKINAT JA TULEVAISUUDEN MARKKINAPOTENTIAALI</a:t>
            </a:r>
          </a:p>
        </p:txBody>
      </p:sp>
      <p:sp>
        <p:nvSpPr>
          <p:cNvPr id="3" name="Content Placeholder 2">
            <a:extLst>
              <a:ext uri="{FF2B5EF4-FFF2-40B4-BE49-F238E27FC236}">
                <a16:creationId xmlns:a16="http://schemas.microsoft.com/office/drawing/2014/main" id="{E7BF7A7E-A9E0-553F-DA09-C1B52672B15C}"/>
              </a:ext>
            </a:extLst>
          </p:cNvPr>
          <p:cNvSpPr>
            <a:spLocks noGrp="1"/>
          </p:cNvSpPr>
          <p:nvPr>
            <p:ph idx="1"/>
          </p:nvPr>
        </p:nvSpPr>
        <p:spPr/>
        <p:txBody>
          <a:bodyPr/>
          <a:lstStyle/>
          <a:p>
            <a:r>
              <a:rPr lang="fi-FI" sz="1400" dirty="0"/>
              <a:t>Euroopan lannoitemarkkinoiden arvo oli kymmeniä miljardeja ja kysyntä kestävistä lannoitteista on kasvamassa nopeasti. Ukrainan kriisi aiheutti suuren kysyntäpiikin vaihtoehtoisille lannoitevalmisteille, joka on hetkellisesti aiheuttanut markkinahäiriöitä, ja kehityksen ennustettavuutta. Vuonna 2022 lannoitemarkkinan koko oli Euroopassa 65Mrd.€ (</a:t>
            </a:r>
            <a:r>
              <a:rPr lang="fi-FI" sz="1400" dirty="0">
                <a:hlinkClick r:id="rId2"/>
              </a:rPr>
              <a:t>1</a:t>
            </a:r>
            <a:r>
              <a:rPr lang="fi-FI" sz="1400" dirty="0"/>
              <a:t>) ja Suomessa 977 miljoonaa euroa (</a:t>
            </a:r>
            <a:r>
              <a:rPr lang="fi-FI" sz="1400" dirty="0">
                <a:hlinkClick r:id="rId3"/>
              </a:rPr>
              <a:t>2</a:t>
            </a:r>
            <a:r>
              <a:rPr lang="fi-FI" sz="1400" dirty="0"/>
              <a:t>). Lannoitemarkkina jakautuu maatalouslannoitteisiin, jotka hallitsevat suurinta osaa markkinoista, sekä metsälannoitteisiin.</a:t>
            </a:r>
          </a:p>
          <a:p>
            <a:r>
              <a:rPr lang="fi-FI" sz="1400" dirty="0"/>
              <a:t>Vuonna 2022 suomessa lannoitettiin noin 100 000 hehtaaria metsämaata, joihin käytettiin arvioiden mukaan 30 000 – 60 000 tuhatta tonnia lannoitteita, ja metsälannoitteiden arvon arvioitiin olevan 30 – 60 M€ tasolla (ensiö- ja kierrätyslannoitteet) (</a:t>
            </a:r>
            <a:r>
              <a:rPr lang="fi-FI" sz="1400" dirty="0">
                <a:hlinkClick r:id="rId3"/>
              </a:rPr>
              <a:t>2</a:t>
            </a:r>
            <a:r>
              <a:rPr lang="fi-FI" sz="1400" dirty="0"/>
              <a:t>).</a:t>
            </a:r>
          </a:p>
          <a:p>
            <a:r>
              <a:rPr lang="fi-FI" sz="1400" dirty="0"/>
              <a:t>Kierrätyslannoitemarkkinan koko Suomessa on luokkaa 5 – 7%, ja sen markkina-arvo on noin 49 – 68 miljoonaa euroa(pelto- ja metsälannoitteet) (</a:t>
            </a:r>
            <a:r>
              <a:rPr lang="fi-FI" sz="1400" dirty="0">
                <a:hlinkClick r:id="rId3"/>
              </a:rPr>
              <a:t>2</a:t>
            </a:r>
            <a:r>
              <a:rPr lang="fi-FI" sz="1400" dirty="0"/>
              <a:t>). Kierrätyslannoitteiden osuus kasvaa koko ajan voimakkaasti.</a:t>
            </a:r>
          </a:p>
          <a:p>
            <a:r>
              <a:rPr lang="fi-FI" sz="1400" dirty="0"/>
              <a:t>Kiertotalouslannoitteet lisäävät merkittävästi metsänkasvua ja lisäistä  hiilensidontaa, mikä tekee niistä arvokkaan työkalun sekä ilmastotavoitteiden saavuttamisessa ja toimii siten yhtenä hiilensidontamenetelmänä.</a:t>
            </a:r>
          </a:p>
          <a:p>
            <a:r>
              <a:rPr lang="en-US" sz="1000" dirty="0">
                <a:hlinkClick r:id="rId2"/>
              </a:rPr>
              <a:t>1) Europe Fertilizers Market Size &amp; Share Analysis - Industry Research Report - Growth Trends (mordorintelligence.com)</a:t>
            </a:r>
            <a:endParaRPr lang="fi-FI" sz="1000" dirty="0"/>
          </a:p>
          <a:p>
            <a:r>
              <a:rPr lang="fi-FI" sz="1000" dirty="0">
                <a:hlinkClick r:id="rId3"/>
              </a:rPr>
              <a:t>2) Kierrätyslannoitteet - Suomen Biokierto ja Biokaasu ry</a:t>
            </a:r>
            <a:endParaRPr lang="fi-FI" sz="1000" dirty="0"/>
          </a:p>
          <a:p>
            <a:endParaRPr lang="fi-FI" sz="1400" dirty="0"/>
          </a:p>
          <a:p>
            <a:pPr marL="0" indent="0">
              <a:buNone/>
            </a:pPr>
            <a:endParaRPr lang="fi-FI" dirty="0"/>
          </a:p>
        </p:txBody>
      </p:sp>
    </p:spTree>
    <p:extLst>
      <p:ext uri="{BB962C8B-B14F-4D97-AF65-F5344CB8AC3E}">
        <p14:creationId xmlns:p14="http://schemas.microsoft.com/office/powerpoint/2010/main" val="2668425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6D4EC-93CC-D84D-E860-50F33BE4A5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81721A-C6DA-1EE4-BECD-82D1D26ADF53}"/>
              </a:ext>
            </a:extLst>
          </p:cNvPr>
          <p:cNvSpPr>
            <a:spLocks noGrp="1"/>
          </p:cNvSpPr>
          <p:nvPr>
            <p:ph type="title"/>
          </p:nvPr>
        </p:nvSpPr>
        <p:spPr/>
        <p:txBody>
          <a:bodyPr/>
          <a:lstStyle/>
          <a:p>
            <a:r>
              <a:rPr lang="fi-FI" sz="3200" dirty="0"/>
              <a:t>KIERRÄTYSLANNOITTEET</a:t>
            </a:r>
          </a:p>
        </p:txBody>
      </p:sp>
      <p:sp>
        <p:nvSpPr>
          <p:cNvPr id="3" name="Content Placeholder 2">
            <a:extLst>
              <a:ext uri="{FF2B5EF4-FFF2-40B4-BE49-F238E27FC236}">
                <a16:creationId xmlns:a16="http://schemas.microsoft.com/office/drawing/2014/main" id="{C6DDCF71-0874-51C8-CE48-8B0D9EF295B7}"/>
              </a:ext>
            </a:extLst>
          </p:cNvPr>
          <p:cNvSpPr>
            <a:spLocks noGrp="1"/>
          </p:cNvSpPr>
          <p:nvPr>
            <p:ph idx="1"/>
          </p:nvPr>
        </p:nvSpPr>
        <p:spPr/>
        <p:txBody>
          <a:bodyPr/>
          <a:lstStyle/>
          <a:p>
            <a:r>
              <a:rPr lang="fi-FI" sz="1400" dirty="0"/>
              <a:t>Kierrätyslannoitteilla tarkoitetaan sivuvirroista tuotettuja lannoitteita, jolloin niiden avulla voidaan korvataan ensiökäyttö raaka-aineista tuotettuja lannoitteita.</a:t>
            </a:r>
          </a:p>
          <a:p>
            <a:r>
              <a:rPr lang="fi-FI" sz="1400" dirty="0"/>
              <a:t>Perinteinen lannoitteiden tuotanto pohjautuu fossiilisia hiilidioksidipäästöjä muodostaviin prosesseihin, jolloin kiertotalouslannoitteiden tuotanto ja käyttö vähentävät hiilidioksidipäästöjen muodostumista.</a:t>
            </a:r>
          </a:p>
          <a:p>
            <a:r>
              <a:rPr lang="fi-FI" sz="1400" dirty="0"/>
              <a:t>Kierrätyslannoitteiden avulla voidaan parantaa merkittävästi omavaraisuutta, jolloin niillä on suuri vaikutus myös huoltovarmuuteen.</a:t>
            </a:r>
          </a:p>
          <a:p>
            <a:r>
              <a:rPr lang="fi-FI" sz="1400" dirty="0"/>
              <a:t>Lannoitteille on asetettu määritelmiä ja raja-arvoja, jotka tuotteiden tulee saavuttaa että niistä voidaan käyttää lannoite nimitystä. Jos raja-arvot eivät täyty, niistä käytetään termiä maanparannusaine, joilla on maaperän kasvukuntoa ja kasvua parantavia vaikutuksia.</a:t>
            </a:r>
          </a:p>
          <a:p>
            <a:endParaRPr lang="fi-FI" sz="1400" dirty="0"/>
          </a:p>
          <a:p>
            <a:pPr marL="0" indent="0">
              <a:buNone/>
            </a:pPr>
            <a:endParaRPr lang="fi-FI" dirty="0"/>
          </a:p>
        </p:txBody>
      </p:sp>
      <p:pic>
        <p:nvPicPr>
          <p:cNvPr id="4" name="Kuva 3">
            <a:extLst>
              <a:ext uri="{FF2B5EF4-FFF2-40B4-BE49-F238E27FC236}">
                <a16:creationId xmlns:a16="http://schemas.microsoft.com/office/drawing/2014/main" id="{99C92ECD-4CF5-E79B-2B79-D6D0C4FC6005}"/>
              </a:ext>
            </a:extLst>
          </p:cNvPr>
          <p:cNvPicPr>
            <a:picLocks noChangeAspect="1"/>
          </p:cNvPicPr>
          <p:nvPr/>
        </p:nvPicPr>
        <p:blipFill>
          <a:blip r:embed="rId2"/>
          <a:stretch>
            <a:fillRect/>
          </a:stretch>
        </p:blipFill>
        <p:spPr>
          <a:xfrm>
            <a:off x="2368328" y="4334230"/>
            <a:ext cx="6088161" cy="1402961"/>
          </a:xfrm>
          <a:prstGeom prst="rect">
            <a:avLst/>
          </a:prstGeom>
        </p:spPr>
      </p:pic>
    </p:spTree>
    <p:extLst>
      <p:ext uri="{BB962C8B-B14F-4D97-AF65-F5344CB8AC3E}">
        <p14:creationId xmlns:p14="http://schemas.microsoft.com/office/powerpoint/2010/main" val="845369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9E57B-907F-F35F-6DE9-78E1B771FF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0F7411-6B31-695E-6990-2FBD93D06CE9}"/>
              </a:ext>
            </a:extLst>
          </p:cNvPr>
          <p:cNvSpPr>
            <a:spLocks noGrp="1"/>
          </p:cNvSpPr>
          <p:nvPr>
            <p:ph type="title"/>
          </p:nvPr>
        </p:nvSpPr>
        <p:spPr/>
        <p:txBody>
          <a:bodyPr/>
          <a:lstStyle/>
          <a:p>
            <a:r>
              <a:rPr lang="fi-FI" sz="3200" dirty="0"/>
              <a:t>LANNOITTEIDEN TARVE</a:t>
            </a:r>
          </a:p>
        </p:txBody>
      </p:sp>
      <p:sp>
        <p:nvSpPr>
          <p:cNvPr id="3" name="Content Placeholder 2">
            <a:extLst>
              <a:ext uri="{FF2B5EF4-FFF2-40B4-BE49-F238E27FC236}">
                <a16:creationId xmlns:a16="http://schemas.microsoft.com/office/drawing/2014/main" id="{41EAE79B-21EE-7776-204F-4CFFB0D833D3}"/>
              </a:ext>
            </a:extLst>
          </p:cNvPr>
          <p:cNvSpPr>
            <a:spLocks noGrp="1"/>
          </p:cNvSpPr>
          <p:nvPr>
            <p:ph idx="1"/>
          </p:nvPr>
        </p:nvSpPr>
        <p:spPr/>
        <p:txBody>
          <a:bodyPr/>
          <a:lstStyle/>
          <a:p>
            <a:r>
              <a:rPr lang="fi-FI" sz="1600" dirty="0"/>
              <a:t>Lannoitteiden tarkoituksena on lisätä maaperän ravinteita, tai muokata sen ominaisuuksia niin, että maaperässä valmiiksi jo olevat ravinteet ovat paremmin kasvien hyödynnettävissä.</a:t>
            </a:r>
          </a:p>
          <a:p>
            <a:endParaRPr lang="fi-FI" sz="1600" dirty="0"/>
          </a:p>
          <a:p>
            <a:r>
              <a:rPr lang="fi-FI" sz="1600" dirty="0"/>
              <a:t>Ravinnevaikutuksen lisäksi voidaan parantaa maaperän muita ominaisuuksia kuten maaperän mururakennetta tai ravinteiden ja veden pidätyskykyä, joilla on positiivisia vaikutuksia maaperän kasvukuntoon ja kasvien kasvuun.</a:t>
            </a:r>
          </a:p>
          <a:p>
            <a:endParaRPr lang="fi-FI" sz="1600" dirty="0"/>
          </a:p>
          <a:p>
            <a:r>
              <a:rPr lang="fi-FI" sz="1600" dirty="0"/>
              <a:t>Lannoitteita on olemassa useita eri tyyppejä, joille löytyy omat käyttökohteensa sen mukaan mitä lannoitettava kasvualusta ja olosuhteet vaativat. Lannoitteet jaetaan tyypillisesti metsä- ja peltolannoitteisiin, ja lannoitteiden asetuksissa ja määrityksissä lannoitetyypeillä on omat raja-arvonsa eri komponenteille ja niiden pitoisuuksille.</a:t>
            </a:r>
          </a:p>
          <a:p>
            <a:endParaRPr lang="fi-FI" sz="1600" dirty="0"/>
          </a:p>
          <a:p>
            <a:pPr marL="0" indent="0">
              <a:buNone/>
            </a:pPr>
            <a:endParaRPr lang="fi-FI" dirty="0"/>
          </a:p>
        </p:txBody>
      </p:sp>
    </p:spTree>
    <p:extLst>
      <p:ext uri="{BB962C8B-B14F-4D97-AF65-F5344CB8AC3E}">
        <p14:creationId xmlns:p14="http://schemas.microsoft.com/office/powerpoint/2010/main" val="2658102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4F39E-587E-EB4E-A3F9-C8027FCD5C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9B78F4-5779-6C9B-9BF4-1C7B9386BDBC}"/>
              </a:ext>
            </a:extLst>
          </p:cNvPr>
          <p:cNvSpPr>
            <a:spLocks noGrp="1"/>
          </p:cNvSpPr>
          <p:nvPr>
            <p:ph type="title"/>
          </p:nvPr>
        </p:nvSpPr>
        <p:spPr/>
        <p:txBody>
          <a:bodyPr/>
          <a:lstStyle/>
          <a:p>
            <a:r>
              <a:rPr lang="fi-FI" sz="3200" dirty="0"/>
              <a:t>METSÄLANNOITUKSEN TARVE JA KUSTANNUS</a:t>
            </a:r>
          </a:p>
        </p:txBody>
      </p:sp>
      <p:sp>
        <p:nvSpPr>
          <p:cNvPr id="3" name="Content Placeholder 2">
            <a:extLst>
              <a:ext uri="{FF2B5EF4-FFF2-40B4-BE49-F238E27FC236}">
                <a16:creationId xmlns:a16="http://schemas.microsoft.com/office/drawing/2014/main" id="{B131CF13-5452-9D3A-D33C-E8E93F70B7AE}"/>
              </a:ext>
            </a:extLst>
          </p:cNvPr>
          <p:cNvSpPr>
            <a:spLocks noGrp="1"/>
          </p:cNvSpPr>
          <p:nvPr>
            <p:ph idx="1"/>
          </p:nvPr>
        </p:nvSpPr>
        <p:spPr/>
        <p:txBody>
          <a:bodyPr/>
          <a:lstStyle/>
          <a:p>
            <a:r>
              <a:rPr lang="fi-FI" sz="1400" dirty="0"/>
              <a:t>Metsälannoitus lisää puuston kasvua keskimäärin 2-3m3/ha vuodessa, noin 30 vuoden ajan, jolloin lannoituksen saa aikaan keskimäärin 60-90m3/ha puuston kasvun lisäyksen (3).</a:t>
            </a:r>
          </a:p>
          <a:p>
            <a:r>
              <a:rPr lang="fi-FI" sz="1400" dirty="0"/>
              <a:t>Lannoituksen kustannus on vaihdellut pitkällä aikavälillä 400-600€/ha tasolla, jolloin lannoituksen avulla saavutettu puuston kasvun lisäyksen kustannus on luokkaa 5-10€/m3, joten se on taloudellisesti erittäin kannattavaa.</a:t>
            </a:r>
          </a:p>
          <a:p>
            <a:r>
              <a:rPr lang="fi-FI" sz="1400" dirty="0"/>
              <a:t>Kierrätyslannoitteet kilpailevat ensiölannoitteiden kanssa samalla markkinalla, jolloin niiden käyttökustannuksen tulee olla niihin verrattuna kilpailukykyisiä.</a:t>
            </a:r>
          </a:p>
          <a:p>
            <a:endParaRPr lang="fi-FI" sz="1400" dirty="0"/>
          </a:p>
          <a:p>
            <a:endParaRPr lang="fi-FI" sz="1400" dirty="0"/>
          </a:p>
          <a:p>
            <a:pPr marL="0" indent="0">
              <a:buNone/>
            </a:pPr>
            <a:endParaRPr lang="fi-FI" sz="1400" dirty="0"/>
          </a:p>
          <a:p>
            <a:endParaRPr lang="fi-FI" sz="1400" dirty="0"/>
          </a:p>
          <a:p>
            <a:endParaRPr lang="fi-FI" sz="1400" dirty="0"/>
          </a:p>
          <a:p>
            <a:pPr marL="0" indent="0">
              <a:buNone/>
            </a:pPr>
            <a:r>
              <a:rPr lang="fi-FI" sz="800" dirty="0">
                <a:hlinkClick r:id="rId2"/>
              </a:rPr>
              <a:t>(3) https://tapio.fi/wp-content/uploads/2019/10/Puutuhkan-vaikutus-puun-kasvuun.pdf</a:t>
            </a:r>
            <a:endParaRPr lang="fi-FI" sz="800" dirty="0"/>
          </a:p>
        </p:txBody>
      </p:sp>
      <p:pic>
        <p:nvPicPr>
          <p:cNvPr id="5" name="Picture 2">
            <a:extLst>
              <a:ext uri="{FF2B5EF4-FFF2-40B4-BE49-F238E27FC236}">
                <a16:creationId xmlns:a16="http://schemas.microsoft.com/office/drawing/2014/main" id="{8B2BD832-A2AA-E87C-FB04-EC920D1B7F60}"/>
              </a:ext>
            </a:extLst>
          </p:cNvPr>
          <p:cNvPicPr>
            <a:picLocks noChangeAspect="1"/>
          </p:cNvPicPr>
          <p:nvPr/>
        </p:nvPicPr>
        <p:blipFill>
          <a:blip r:embed="rId3"/>
          <a:stretch>
            <a:fillRect/>
          </a:stretch>
        </p:blipFill>
        <p:spPr>
          <a:xfrm>
            <a:off x="4880602" y="3362826"/>
            <a:ext cx="4876539" cy="2169294"/>
          </a:xfrm>
          <a:prstGeom prst="rect">
            <a:avLst/>
          </a:prstGeom>
        </p:spPr>
      </p:pic>
    </p:spTree>
    <p:extLst>
      <p:ext uri="{BB962C8B-B14F-4D97-AF65-F5344CB8AC3E}">
        <p14:creationId xmlns:p14="http://schemas.microsoft.com/office/powerpoint/2010/main" val="1857985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E7B9E-87EF-B7F1-A57E-58CB77CE20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02E1BF-1BA0-E985-301A-323C2FBC880A}"/>
              </a:ext>
            </a:extLst>
          </p:cNvPr>
          <p:cNvSpPr>
            <a:spLocks noGrp="1"/>
          </p:cNvSpPr>
          <p:nvPr>
            <p:ph type="title"/>
          </p:nvPr>
        </p:nvSpPr>
        <p:spPr/>
        <p:txBody>
          <a:bodyPr/>
          <a:lstStyle/>
          <a:p>
            <a:r>
              <a:rPr lang="fi-FI" sz="3200" dirty="0"/>
              <a:t>RAVINTEET JA HAITTA-AINEET</a:t>
            </a:r>
          </a:p>
        </p:txBody>
      </p:sp>
      <p:sp>
        <p:nvSpPr>
          <p:cNvPr id="3" name="Content Placeholder 2">
            <a:extLst>
              <a:ext uri="{FF2B5EF4-FFF2-40B4-BE49-F238E27FC236}">
                <a16:creationId xmlns:a16="http://schemas.microsoft.com/office/drawing/2014/main" id="{FBEF2B7A-96B6-B849-6466-EA965B4D27E1}"/>
              </a:ext>
            </a:extLst>
          </p:cNvPr>
          <p:cNvSpPr>
            <a:spLocks noGrp="1"/>
          </p:cNvSpPr>
          <p:nvPr>
            <p:ph idx="1"/>
          </p:nvPr>
        </p:nvSpPr>
        <p:spPr>
          <a:xfrm>
            <a:off x="1409074" y="1892808"/>
            <a:ext cx="5443417" cy="3158877"/>
          </a:xfrm>
        </p:spPr>
        <p:txBody>
          <a:bodyPr/>
          <a:lstStyle/>
          <a:p>
            <a:r>
              <a:rPr lang="fi-FI" sz="1400" dirty="0"/>
              <a:t>Lannoitteet koostuvat pääravinteista typpi (N), fosfori (P) kalium (K), sekä hivenaineista kuten boori (B) ja kalsium (</a:t>
            </a:r>
            <a:r>
              <a:rPr lang="fi-FI" sz="1400" dirty="0" err="1"/>
              <a:t>Ca</a:t>
            </a:r>
            <a:r>
              <a:rPr lang="fi-FI" sz="1400" dirty="0"/>
              <a:t>).</a:t>
            </a:r>
          </a:p>
          <a:p>
            <a:r>
              <a:rPr lang="fi-FI" sz="1400" dirty="0"/>
              <a:t>Pääravinteet toimivat varsinaisesti kasvun raaka-aineina, joihin kasvien kasvu perustuu. Hivenaineilla on vaikutusta lähinnä siihen miten kasvit kykenevät näitä pääravinteita hyödyntämään.</a:t>
            </a:r>
          </a:p>
          <a:p>
            <a:r>
              <a:rPr lang="fi-FI" sz="1400" dirty="0"/>
              <a:t>Sivuvirtojen käytössä on huomioitava mahdollisten haitallisten aineiden määrät ja niiden pitoisuudet. Tyypillisiä haitta-aineita ovat sinkki (</a:t>
            </a:r>
            <a:r>
              <a:rPr lang="fi-FI" sz="1400" dirty="0" err="1"/>
              <a:t>Zn</a:t>
            </a:r>
            <a:r>
              <a:rPr lang="fi-FI" sz="1400" dirty="0"/>
              <a:t>), nikkeli (Ni), arseeni (As) ja kadmium (Cd). Haitta-aineille on asetettu raja-arvot, jotka voivat estää materiaalien käytön kokonaan lannoitteessa, tai pitoisuudet rajaavat materiaalin määrää lannoitteessa.</a:t>
            </a:r>
          </a:p>
          <a:p>
            <a:pPr marL="0" indent="0">
              <a:buNone/>
            </a:pPr>
            <a:endParaRPr lang="fi-FI" sz="1400" dirty="0"/>
          </a:p>
          <a:p>
            <a:pPr marL="0" indent="0">
              <a:buNone/>
            </a:pPr>
            <a:r>
              <a:rPr lang="fi-FI" sz="800" dirty="0">
                <a:solidFill>
                  <a:srgbClr val="195C98"/>
                </a:solidFill>
              </a:rPr>
              <a:t>(4</a:t>
            </a:r>
            <a:r>
              <a:rPr lang="fi-FI" sz="800" dirty="0">
                <a:solidFill>
                  <a:srgbClr val="195C98"/>
                </a:solidFill>
                <a:hlinkClick r:id="rId2">
                  <a:extLst>
                    <a:ext uri="{A12FA001-AC4F-418D-AE19-62706E023703}">
                      <ahyp:hlinkClr xmlns:ahyp="http://schemas.microsoft.com/office/drawing/2018/hyperlinkcolor" val="tx"/>
                    </a:ext>
                  </a:extLst>
                </a:hlinkClick>
              </a:rPr>
              <a:t>) </a:t>
            </a:r>
            <a:r>
              <a:rPr lang="fi-FI" sz="800" dirty="0">
                <a:solidFill>
                  <a:srgbClr val="0563C1"/>
                </a:solidFill>
                <a:hlinkClick r:id="rId2">
                  <a:extLst>
                    <a:ext uri="{A12FA001-AC4F-418D-AE19-62706E023703}">
                      <ahyp:hlinkClr xmlns:ahyp="http://schemas.microsoft.com/office/drawing/2018/hyperlinkcolor" val="tx"/>
                    </a:ext>
                  </a:extLst>
                </a:hlinkClick>
              </a:rPr>
              <a:t>Tuhkat kiertotaloudessa (lapinamk.fi)</a:t>
            </a:r>
            <a:endParaRPr lang="fi-FI" sz="800" dirty="0"/>
          </a:p>
          <a:p>
            <a:pPr marL="0" indent="0">
              <a:buNone/>
            </a:pPr>
            <a:endParaRPr lang="fi-FI" sz="1400" dirty="0"/>
          </a:p>
        </p:txBody>
      </p:sp>
      <p:pic>
        <p:nvPicPr>
          <p:cNvPr id="4" name="Picture 3">
            <a:extLst>
              <a:ext uri="{FF2B5EF4-FFF2-40B4-BE49-F238E27FC236}">
                <a16:creationId xmlns:a16="http://schemas.microsoft.com/office/drawing/2014/main" id="{669A6E5D-B8A1-E6FF-522C-6A5046A9A8F0}"/>
              </a:ext>
            </a:extLst>
          </p:cNvPr>
          <p:cNvPicPr>
            <a:picLocks noChangeAspect="1"/>
          </p:cNvPicPr>
          <p:nvPr/>
        </p:nvPicPr>
        <p:blipFill>
          <a:blip r:embed="rId3"/>
          <a:stretch>
            <a:fillRect/>
          </a:stretch>
        </p:blipFill>
        <p:spPr>
          <a:xfrm>
            <a:off x="7217258" y="1459171"/>
            <a:ext cx="4041637" cy="3939657"/>
          </a:xfrm>
          <a:prstGeom prst="rect">
            <a:avLst/>
          </a:prstGeom>
        </p:spPr>
      </p:pic>
    </p:spTree>
    <p:extLst>
      <p:ext uri="{BB962C8B-B14F-4D97-AF65-F5344CB8AC3E}">
        <p14:creationId xmlns:p14="http://schemas.microsoft.com/office/powerpoint/2010/main" val="3391628677"/>
      </p:ext>
    </p:extLst>
  </p:cSld>
  <p:clrMapOvr>
    <a:masterClrMapping/>
  </p:clrMapOvr>
</p:sld>
</file>

<file path=ppt/theme/theme1.xml><?xml version="1.0" encoding="utf-8"?>
<a:theme xmlns:a="http://schemas.openxmlformats.org/drawingml/2006/main" name="Office-teema">
  <a:themeElements>
    <a:clrScheme name="TEM 1 cyan 2 sininen">
      <a:dk1>
        <a:srgbClr val="000000"/>
      </a:dk1>
      <a:lt1>
        <a:srgbClr val="FFFFFF"/>
      </a:lt1>
      <a:dk2>
        <a:srgbClr val="195C98"/>
      </a:dk2>
      <a:lt2>
        <a:srgbClr val="E7E6E6"/>
      </a:lt2>
      <a:accent1>
        <a:srgbClr val="31E1E9"/>
      </a:accent1>
      <a:accent2>
        <a:srgbClr val="195C98"/>
      </a:accent2>
      <a:accent3>
        <a:srgbClr val="767171"/>
      </a:accent3>
      <a:accent4>
        <a:srgbClr val="BFBFBF"/>
      </a:accent4>
      <a:accent5>
        <a:srgbClr val="98F0F4"/>
      </a:accent5>
      <a:accent6>
        <a:srgbClr val="8CADCC"/>
      </a:accent6>
      <a:hlink>
        <a:srgbClr val="0563C1"/>
      </a:hlink>
      <a:folHlink>
        <a:srgbClr val="954F72"/>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FI_EU-rahastot_TEM_v3_ilman-nimea" id="{B4D9193C-D0A6-6E47-9C4F-6A7A51A866C4}" vid="{1397B635-4418-DA4C-88CA-B1FCBC81F8E2}"/>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FI_EU-rahastot_TEM_v3_ilman-nimea</Template>
  <TotalTime>103</TotalTime>
  <Words>2779</Words>
  <Application>Microsoft Office PowerPoint</Application>
  <PresentationFormat>Laajakuva</PresentationFormat>
  <Paragraphs>292</Paragraphs>
  <Slides>27</Slides>
  <Notes>0</Notes>
  <HiddenSlides>0</HiddenSlides>
  <MMClips>0</MMClips>
  <ScaleCrop>false</ScaleCrop>
  <HeadingPairs>
    <vt:vector size="6" baseType="variant">
      <vt:variant>
        <vt:lpstr>Käytetyt fontit</vt:lpstr>
      </vt:variant>
      <vt:variant>
        <vt:i4>8</vt:i4>
      </vt:variant>
      <vt:variant>
        <vt:lpstr>Teema</vt:lpstr>
      </vt:variant>
      <vt:variant>
        <vt:i4>2</vt:i4>
      </vt:variant>
      <vt:variant>
        <vt:lpstr>Dian otsikot</vt:lpstr>
      </vt:variant>
      <vt:variant>
        <vt:i4>27</vt:i4>
      </vt:variant>
    </vt:vector>
  </HeadingPairs>
  <TitlesOfParts>
    <vt:vector size="37" baseType="lpstr">
      <vt:lpstr>Arial</vt:lpstr>
      <vt:lpstr>Arial Black</vt:lpstr>
      <vt:lpstr>Calibri</vt:lpstr>
      <vt:lpstr>Courier New</vt:lpstr>
      <vt:lpstr>Gill Sans</vt:lpstr>
      <vt:lpstr>Open Sans ExtraBold</vt:lpstr>
      <vt:lpstr>System Font Regular</vt:lpstr>
      <vt:lpstr>Tahoma</vt:lpstr>
      <vt:lpstr>Office-teema</vt:lpstr>
      <vt:lpstr>Office-teema</vt:lpstr>
      <vt:lpstr>  Kierrätysravinteet  Ratkaisuja ilmastopäästöjen vähentämiseksi ja huoltovarmuuden parantamiseksi </vt:lpstr>
      <vt:lpstr>PowerPoint-esitys</vt:lpstr>
      <vt:lpstr>PowerPoint-esitys</vt:lpstr>
      <vt:lpstr>LANNOITTEET OSANA ILMASTOTOIMIA JA HUOLTOVARMUUTTA</vt:lpstr>
      <vt:lpstr>LANNOITEMARKKINAT JA TULEVAISUUDEN MARKKINAPOTENTIAALI</vt:lpstr>
      <vt:lpstr>KIERRÄTYSLANNOITTEET</vt:lpstr>
      <vt:lpstr>LANNOITTEIDEN TARVE</vt:lpstr>
      <vt:lpstr>METSÄLANNOITUKSEN TARVE JA KUSTANNUS</vt:lpstr>
      <vt:lpstr>RAVINTEET JA HAITTA-AINEET</vt:lpstr>
      <vt:lpstr>METSÄTALOUDEN LANNOITETYYPIT JA TARVE</vt:lpstr>
      <vt:lpstr>MAATALOUDEN LANNOITETYYPIT JA TARVE</vt:lpstr>
      <vt:lpstr>Esimerkki PK lannoitteesta turvemaille</vt:lpstr>
      <vt:lpstr>Esimerkki NPK lannoitteesta kivennäismaille</vt:lpstr>
      <vt:lpstr>MERI-LAPIN METSÄLANNOITEPOTENTIAALI</vt:lpstr>
      <vt:lpstr>KUSTANNUKSET JA KÄSITTELYTARVE</vt:lpstr>
      <vt:lpstr>LAINSÄÄDÄNTÖ JA SEN HAASTEET</vt:lpstr>
      <vt:lpstr>TUOTANNON ALOITUS JA LUVITUS</vt:lpstr>
      <vt:lpstr>JOHTOPÄÄTÖKSET</vt:lpstr>
      <vt:lpstr>LÄHTEET JA LIITTEET</vt:lpstr>
      <vt:lpstr>TYPPI (N)</vt:lpstr>
      <vt:lpstr>FOSFORI (P)</vt:lpstr>
      <vt:lpstr>KALIUM (K)</vt:lpstr>
      <vt:lpstr>BOORI (B)</vt:lpstr>
      <vt:lpstr>KALSIUM (Ca), MAGNESIUM (Mg) ja RIKKI (S)</vt:lpstr>
      <vt:lpstr>TEOLLISUUDEN SIVUVIRRAT MERI-LAPISSA</vt:lpstr>
      <vt:lpstr>KALIUM JA SEN MAHDOLLISUUDET</vt:lpstr>
      <vt:lpstr>FOR A BETTER  BUSINESS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Soile Suvanto</dc:creator>
  <cp:lastModifiedBy>Soile Suvanto</cp:lastModifiedBy>
  <cp:revision>2</cp:revision>
  <dcterms:created xsi:type="dcterms:W3CDTF">2025-11-27T08:46:00Z</dcterms:created>
  <dcterms:modified xsi:type="dcterms:W3CDTF">2025-11-28T11:55:50Z</dcterms:modified>
</cp:coreProperties>
</file>